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25"/>
  </p:notesMasterIdLst>
  <p:sldIdLst>
    <p:sldId id="277" r:id="rId5"/>
    <p:sldId id="284" r:id="rId6"/>
    <p:sldId id="329" r:id="rId7"/>
    <p:sldId id="342" r:id="rId8"/>
    <p:sldId id="311" r:id="rId9"/>
    <p:sldId id="275" r:id="rId10"/>
    <p:sldId id="333" r:id="rId11"/>
    <p:sldId id="315" r:id="rId12"/>
    <p:sldId id="330" r:id="rId13"/>
    <p:sldId id="336" r:id="rId14"/>
    <p:sldId id="347" r:id="rId15"/>
    <p:sldId id="349" r:id="rId16"/>
    <p:sldId id="350" r:id="rId17"/>
    <p:sldId id="331" r:id="rId18"/>
    <p:sldId id="317" r:id="rId19"/>
    <p:sldId id="318" r:id="rId20"/>
    <p:sldId id="344" r:id="rId21"/>
    <p:sldId id="345" r:id="rId22"/>
    <p:sldId id="343" r:id="rId23"/>
    <p:sldId id="298" r:id="rId2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A8A5"/>
    <a:srgbClr val="31CDC9"/>
    <a:srgbClr val="6699FF"/>
    <a:srgbClr val="C9CBD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58" autoAdjust="0"/>
    <p:restoredTop sz="94472" autoAdjust="0"/>
  </p:normalViewPr>
  <p:slideViewPr>
    <p:cSldViewPr>
      <p:cViewPr>
        <p:scale>
          <a:sx n="129" d="100"/>
          <a:sy n="129" d="100"/>
        </p:scale>
        <p:origin x="-1044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0D16A-6EFE-43B4-9FB1-2A13D44237E0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EAF12-6E34-4978-A658-0ADD349AB6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56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AF12-6E34-4978-A658-0ADD349AB6C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87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143" indent="-284616" defTabSz="931887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53" indent="-229529" defTabSz="931887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580" indent="-229529" defTabSz="931887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6577" indent="-227999" defTabSz="931887">
              <a:defRPr sz="1000">
                <a:solidFill>
                  <a:schemeClr val="tx1"/>
                </a:solidFill>
                <a:latin typeface="Arial" charset="0"/>
              </a:defRPr>
            </a:lvl5pPr>
            <a:lvl6pPr marL="2497272" indent="-227999" defTabSz="93188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37967" indent="-227999" defTabSz="93188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378662" indent="-227999" defTabSz="93188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19357" indent="-227999" defTabSz="93188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7C7B29F-A581-4D54-A94F-0DCA07581BFE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87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143" indent="-284616" defTabSz="931887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53" indent="-229529" defTabSz="931887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580" indent="-229529" defTabSz="931887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6577" indent="-227999" defTabSz="931887">
              <a:defRPr sz="1000">
                <a:solidFill>
                  <a:schemeClr val="tx1"/>
                </a:solidFill>
                <a:latin typeface="Arial" charset="0"/>
              </a:defRPr>
            </a:lvl5pPr>
            <a:lvl6pPr marL="2497272" indent="-227999" defTabSz="93188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37967" indent="-227999" defTabSz="93188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378662" indent="-227999" defTabSz="93188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19357" indent="-227999" defTabSz="93188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7C7B29F-A581-4D54-A94F-0DCA07581BFE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87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143" indent="-284616" defTabSz="931887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53" indent="-229529" defTabSz="931887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580" indent="-229529" defTabSz="931887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6577" indent="-227999" defTabSz="931887">
              <a:defRPr sz="1000">
                <a:solidFill>
                  <a:schemeClr val="tx1"/>
                </a:solidFill>
                <a:latin typeface="Arial" charset="0"/>
              </a:defRPr>
            </a:lvl5pPr>
            <a:lvl6pPr marL="2497272" indent="-227999" defTabSz="93188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37967" indent="-227999" defTabSz="93188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378662" indent="-227999" defTabSz="93188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19357" indent="-227999" defTabSz="93188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7C7B29F-A581-4D54-A94F-0DCA07581BFE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31887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143" indent="-284616" defTabSz="931887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53" indent="-229529" defTabSz="931887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580" indent="-229529" defTabSz="931887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6577" indent="-227999" defTabSz="931887">
              <a:defRPr sz="1000">
                <a:solidFill>
                  <a:schemeClr val="tx1"/>
                </a:solidFill>
                <a:latin typeface="Arial" charset="0"/>
              </a:defRPr>
            </a:lvl5pPr>
            <a:lvl6pPr marL="2497272" indent="-227999" defTabSz="93188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37967" indent="-227999" defTabSz="93188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378662" indent="-227999" defTabSz="93188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19357" indent="-227999" defTabSz="931887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7C7B29F-A581-4D54-A94F-0DCA07581BFE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AF12-6E34-4978-A658-0ADD349AB6C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AF12-6E34-4978-A658-0ADD349AB6C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AF12-6E34-4978-A658-0ADD349AB6C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http://www.pmel.noaa.gov/foci/visualizations/drifter/yaku2011.html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AF12-6E34-4978-A658-0ADD349AB6C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AF12-6E34-4978-A658-0ADD349AB6C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F1101D-7E3C-4B76-8524-7ABAA794C423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AF12-6E34-4978-A658-0ADD349AB6C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AF12-6E34-4978-A658-0ADD349AB6C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AF12-6E34-4978-A658-0ADD349AB6C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AF12-6E34-4978-A658-0ADD349AB6C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AF12-6E34-4978-A658-0ADD349AB6C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AF12-6E34-4978-A658-0ADD349AB6C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AF12-6E34-4978-A658-0ADD349AB6C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AF12-6E34-4978-A658-0ADD349AB6C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F9A32-B18A-46F8-88C7-3571667E0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00EB4-3E85-4B4A-967E-DD8BBCD73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8EC9A-3027-4A7D-A8A4-8F7D0238E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57E9D-BC44-4CA2-823D-66DA405E9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B3616-6FBE-4692-83D9-7738DC22EC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27359-46DD-4FE3-A113-0080ED325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EEE39-9CA5-44A2-8D4D-75AD1C59F5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2DBD4-E4F6-47E4-865C-AEE3D6F0D7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834D5-6A34-4CD0-A5E1-1436CA1E5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8F11D-B0AC-4A86-9C66-407F71DD1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FDC16-1574-4DA8-9BBB-FE1DC4C636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84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48483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000"/>
            </a:p>
          </p:txBody>
        </p:sp>
        <p:sp>
          <p:nvSpPr>
            <p:cNvPr id="148484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000"/>
            </a:p>
          </p:txBody>
        </p:sp>
      </p:grpSp>
      <p:sp>
        <p:nvSpPr>
          <p:cNvPr id="148485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endParaRPr lang="en-US" sz="1000"/>
          </a:p>
        </p:txBody>
      </p:sp>
      <p:grpSp>
        <p:nvGrpSpPr>
          <p:cNvPr id="2052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148487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000"/>
            </a:p>
          </p:txBody>
        </p:sp>
        <p:grpSp>
          <p:nvGrpSpPr>
            <p:cNvPr id="2066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48489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000"/>
              </a:p>
            </p:txBody>
          </p:sp>
          <p:sp>
            <p:nvSpPr>
              <p:cNvPr id="148490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000"/>
              </a:p>
            </p:txBody>
          </p:sp>
          <p:sp>
            <p:nvSpPr>
              <p:cNvPr id="148491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000"/>
              </a:p>
            </p:txBody>
          </p:sp>
          <p:sp>
            <p:nvSpPr>
              <p:cNvPr id="148492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000"/>
              </a:p>
            </p:txBody>
          </p:sp>
          <p:sp>
            <p:nvSpPr>
              <p:cNvPr id="148493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 sz="1000"/>
              </a:p>
            </p:txBody>
          </p:sp>
        </p:grpSp>
        <p:sp>
          <p:nvSpPr>
            <p:cNvPr id="148494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000"/>
            </a:p>
          </p:txBody>
        </p:sp>
      </p:grpSp>
      <p:grpSp>
        <p:nvGrpSpPr>
          <p:cNvPr id="2053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48496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000"/>
            </a:p>
          </p:txBody>
        </p:sp>
        <p:sp>
          <p:nvSpPr>
            <p:cNvPr id="148497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000"/>
            </a:p>
          </p:txBody>
        </p:sp>
        <p:sp>
          <p:nvSpPr>
            <p:cNvPr id="148498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000"/>
            </a:p>
          </p:txBody>
        </p:sp>
        <p:sp>
          <p:nvSpPr>
            <p:cNvPr id="148499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000"/>
            </a:p>
          </p:txBody>
        </p:sp>
        <p:sp>
          <p:nvSpPr>
            <p:cNvPr id="148500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000"/>
            </a:p>
          </p:txBody>
        </p:sp>
        <p:sp>
          <p:nvSpPr>
            <p:cNvPr id="148501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 sz="1000"/>
            </a:p>
          </p:txBody>
        </p:sp>
      </p:grpSp>
      <p:sp>
        <p:nvSpPr>
          <p:cNvPr id="2054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5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8504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50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8506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2F9FDAF-1F0A-43AF-8742-8EB7922C5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jpeg"/><Relationship Id="rId7" Type="http://schemas.openxmlformats.org/officeDocument/2006/relationships/image" Target="../media/image10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jpeg"/><Relationship Id="rId5" Type="http://schemas.openxmlformats.org/officeDocument/2006/relationships/image" Target="../media/image8.jpeg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3.jpeg"/><Relationship Id="rId5" Type="http://schemas.openxmlformats.org/officeDocument/2006/relationships/image" Target="../media/image22.png"/><Relationship Id="rId10" Type="http://schemas.openxmlformats.org/officeDocument/2006/relationships/image" Target="../media/image12.jpeg"/><Relationship Id="rId4" Type="http://schemas.openxmlformats.org/officeDocument/2006/relationships/image" Target="../media/image9.png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6" descr="Chickl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67401"/>
            <a:ext cx="9144000" cy="100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5853113"/>
            <a:ext cx="9144000" cy="1023937"/>
          </a:xfrm>
          <a:prstGeom prst="rect">
            <a:avLst/>
          </a:prstGeom>
          <a:gradFill rotWithShape="1">
            <a:gsLst>
              <a:gs pos="0">
                <a:srgbClr val="2FC6E9">
                  <a:gamma/>
                  <a:shade val="76471"/>
                  <a:invGamma/>
                </a:srgbClr>
              </a:gs>
              <a:gs pos="50000">
                <a:srgbClr val="2FC6E9">
                  <a:alpha val="0"/>
                </a:srgbClr>
              </a:gs>
              <a:gs pos="100000">
                <a:srgbClr val="2FC6E9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000"/>
          </a:p>
        </p:txBody>
      </p:sp>
      <p:sp>
        <p:nvSpPr>
          <p:cNvPr id="6" name="TextBox 5"/>
          <p:cNvSpPr txBox="1"/>
          <p:nvPr/>
        </p:nvSpPr>
        <p:spPr>
          <a:xfrm>
            <a:off x="8221953" y="6642556"/>
            <a:ext cx="9220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28A8A5"/>
                </a:solidFill>
              </a:rPr>
              <a:t>NOAA Fisheries</a:t>
            </a:r>
            <a:endParaRPr lang="en-US" sz="800" dirty="0">
              <a:solidFill>
                <a:srgbClr val="28A8A5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2209800"/>
          </a:xfrm>
        </p:spPr>
        <p:txBody>
          <a:bodyPr/>
          <a:lstStyle/>
          <a:p>
            <a:r>
              <a:rPr lang="en-US" dirty="0" smtClean="0"/>
              <a:t>Gulf of Alaska</a:t>
            </a:r>
            <a:br>
              <a:rPr lang="en-US" dirty="0" smtClean="0"/>
            </a:br>
            <a:r>
              <a:rPr lang="en-US" dirty="0" smtClean="0"/>
              <a:t>Integrated Ecosystem Research Program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762000"/>
          </a:xfrm>
        </p:spPr>
        <p:txBody>
          <a:bodyPr/>
          <a:lstStyle/>
          <a:p>
            <a:r>
              <a:rPr lang="en-US" dirty="0" smtClean="0"/>
              <a:t>aka </a:t>
            </a:r>
            <a:r>
              <a:rPr lang="en-US" i="1" dirty="0" smtClean="0"/>
              <a:t>The Gulf of Alaska Project</a:t>
            </a:r>
            <a:endParaRPr lang="en-US" i="1" dirty="0"/>
          </a:p>
        </p:txBody>
      </p:sp>
      <p:pic>
        <p:nvPicPr>
          <p:cNvPr id="8" name="Picture 7" descr="NPRB_logo_larg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228600"/>
            <a:ext cx="1905000" cy="1905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Retrospective Analysis</a:t>
            </a:r>
          </a:p>
        </p:txBody>
      </p:sp>
      <p:pic>
        <p:nvPicPr>
          <p:cNvPr id="33795" name="Picture 3" descr="Chicklo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0" y="5840413"/>
            <a:ext cx="9144000" cy="1023937"/>
          </a:xfrm>
          <a:prstGeom prst="rect">
            <a:avLst/>
          </a:prstGeom>
          <a:gradFill rotWithShape="1">
            <a:gsLst>
              <a:gs pos="0">
                <a:srgbClr val="2FC6E9">
                  <a:gamma/>
                  <a:shade val="76471"/>
                  <a:invGamma/>
                </a:srgbClr>
              </a:gs>
              <a:gs pos="50000">
                <a:srgbClr val="2FC6E9">
                  <a:alpha val="0"/>
                </a:srgbClr>
              </a:gs>
              <a:gs pos="100000">
                <a:srgbClr val="2FC6E9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79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133600" lvl="4" indent="-304800" algn="just" eaLnBrk="1" hangingPunct="1"/>
            <a:endParaRPr lang="en-US" sz="600" dirty="0" smtClean="0"/>
          </a:p>
          <a:p>
            <a:pPr marL="0" lvl="1" indent="0" algn="just" eaLnBrk="1" hangingPunct="1">
              <a:buFont typeface="Arial" pitchFamily="34" charset="0"/>
              <a:buChar char="•"/>
            </a:pPr>
            <a:r>
              <a:rPr lang="en-US" sz="3200" dirty="0" smtClean="0"/>
              <a:t> Retrospective analysis will compile available long-term time series across all ecosystem components</a:t>
            </a:r>
          </a:p>
          <a:p>
            <a:pPr marL="460375" lvl="2" indent="0" algn="just" eaLnBrk="1" hangingPunct="1"/>
            <a:r>
              <a:rPr lang="en-US" sz="2800" dirty="0" smtClean="0"/>
              <a:t> Spatial-temporal analysis to reveal patterns and trends</a:t>
            </a:r>
          </a:p>
          <a:p>
            <a:pPr marL="460375" lvl="2" indent="0" algn="just" eaLnBrk="1" hangingPunct="1"/>
            <a:r>
              <a:rPr lang="en-US" sz="2800" dirty="0" smtClean="0"/>
              <a:t> Support modeling effort</a:t>
            </a:r>
          </a:p>
        </p:txBody>
      </p:sp>
    </p:spTree>
    <p:extLst>
      <p:ext uri="{BB962C8B-B14F-4D97-AF65-F5344CB8AC3E}">
        <p14:creationId xmlns:p14="http://schemas.microsoft.com/office/powerpoint/2010/main" val="22321754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Data Management</a:t>
            </a:r>
          </a:p>
        </p:txBody>
      </p:sp>
      <p:pic>
        <p:nvPicPr>
          <p:cNvPr id="33795" name="Picture 3" descr="Chicklo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0" y="5840413"/>
            <a:ext cx="9144000" cy="1023937"/>
          </a:xfrm>
          <a:prstGeom prst="rect">
            <a:avLst/>
          </a:prstGeom>
          <a:gradFill rotWithShape="1">
            <a:gsLst>
              <a:gs pos="0">
                <a:srgbClr val="2FC6E9">
                  <a:gamma/>
                  <a:shade val="76471"/>
                  <a:invGamma/>
                </a:srgbClr>
              </a:gs>
              <a:gs pos="50000">
                <a:srgbClr val="2FC6E9">
                  <a:alpha val="0"/>
                </a:srgbClr>
              </a:gs>
              <a:gs pos="100000">
                <a:srgbClr val="2FC6E9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79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133600" lvl="4" indent="-304800" algn="just" eaLnBrk="1" hangingPunct="1"/>
            <a:endParaRPr lang="en-US" sz="600" dirty="0" smtClean="0"/>
          </a:p>
          <a:p>
            <a:pPr marL="0" lvl="1" indent="0" algn="just" eaLnBrk="1" hangingPunct="1">
              <a:buFont typeface="Arial" pitchFamily="34" charset="0"/>
              <a:buChar char="•"/>
            </a:pPr>
            <a:r>
              <a:rPr lang="en-US" sz="3200" dirty="0" smtClean="0"/>
              <a:t> Data management team will develop a data and metadata clearinghouse</a:t>
            </a:r>
          </a:p>
          <a:p>
            <a:pPr marL="400050" lvl="2" indent="0" algn="just" eaLnBrk="1" hangingPunct="1"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dirty="0" smtClean="0"/>
              <a:t>web portal to facilitate data sharing for integrated analyses</a:t>
            </a:r>
          </a:p>
          <a:p>
            <a:pPr marL="400050" lvl="2" indent="0" algn="just" eaLnBrk="1" hangingPunct="1"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ensure timely delivery of data &amp; metadata by all PIs</a:t>
            </a:r>
            <a:endParaRPr lang="en-US" dirty="0"/>
          </a:p>
          <a:p>
            <a:pPr marL="400050" lvl="2" indent="0" algn="just" eaLnBrk="1" hangingPunct="1">
              <a:buNone/>
            </a:pPr>
            <a:endParaRPr lang="en-US" dirty="0"/>
          </a:p>
          <a:p>
            <a:pPr marL="287338" lvl="2" indent="-287338" algn="just" eaLnBrk="1" hangingPunct="1"/>
            <a:r>
              <a:rPr lang="en-US" sz="2800" dirty="0" smtClean="0"/>
              <a:t>Data management RFP out now – proposals due Dec. 14</a:t>
            </a:r>
          </a:p>
        </p:txBody>
      </p:sp>
    </p:spTree>
    <p:extLst>
      <p:ext uri="{BB962C8B-B14F-4D97-AF65-F5344CB8AC3E}">
        <p14:creationId xmlns:p14="http://schemas.microsoft.com/office/powerpoint/2010/main" val="22321754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hicklo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0" y="5840413"/>
            <a:ext cx="9144000" cy="1023937"/>
          </a:xfrm>
          <a:prstGeom prst="rect">
            <a:avLst/>
          </a:prstGeom>
          <a:gradFill rotWithShape="1">
            <a:gsLst>
              <a:gs pos="0">
                <a:srgbClr val="2FC6E9">
                  <a:gamma/>
                  <a:shade val="76471"/>
                  <a:invGamma/>
                </a:srgbClr>
              </a:gs>
              <a:gs pos="50000">
                <a:srgbClr val="2FC6E9">
                  <a:alpha val="0"/>
                </a:srgbClr>
              </a:gs>
              <a:gs pos="100000">
                <a:srgbClr val="2FC6E9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600" y="381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Communication, </a:t>
            </a:r>
            <a:b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Education and Outreach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David Barbee with rockfish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8104" y="2362200"/>
            <a:ext cx="1753176" cy="2337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thresherventral2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0" y="4524448"/>
            <a:ext cx="3316329" cy="161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IMG_066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92164" y="2209800"/>
            <a:ext cx="1676400" cy="112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Jamal Moss with adult pink salmon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93020" y="3267148"/>
            <a:ext cx="1676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410200" y="1777232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Field blogs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166844" y="177723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Website</a:t>
            </a:r>
            <a:endParaRPr lang="en-US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18" y="2362200"/>
            <a:ext cx="4309730" cy="310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17542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Chicklo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0" y="5840413"/>
            <a:ext cx="9144000" cy="1023937"/>
          </a:xfrm>
          <a:prstGeom prst="rect">
            <a:avLst/>
          </a:prstGeom>
          <a:gradFill rotWithShape="1">
            <a:gsLst>
              <a:gs pos="0">
                <a:srgbClr val="2FC6E9">
                  <a:gamma/>
                  <a:shade val="76471"/>
                  <a:invGamma/>
                </a:srgbClr>
              </a:gs>
              <a:gs pos="50000">
                <a:srgbClr val="2FC6E9">
                  <a:alpha val="0"/>
                </a:srgbClr>
              </a:gs>
              <a:gs pos="100000">
                <a:srgbClr val="2FC6E9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2" name="Content Placeholder 3" descr="Slide1.jpg"/>
          <p:cNvPicPr>
            <a:picLocks noChangeAspect="1"/>
          </p:cNvPicPr>
          <p:nvPr/>
        </p:nvPicPr>
        <p:blipFill>
          <a:blip r:embed="rId4"/>
          <a:srcRect l="-8875" r="-8875"/>
          <a:stretch>
            <a:fillRect/>
          </a:stretch>
        </p:blipFill>
        <p:spPr bwMode="auto">
          <a:xfrm>
            <a:off x="-410497" y="35624"/>
            <a:ext cx="6019800" cy="6816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Content Placeholder 3" descr="Russ talk .jpg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462" t="3726" r="7563" b="3171"/>
          <a:stretch/>
        </p:blipFill>
        <p:spPr>
          <a:xfrm>
            <a:off x="5334000" y="228600"/>
            <a:ext cx="3632883" cy="2819400"/>
          </a:xfrm>
        </p:spPr>
      </p:pic>
      <p:pic>
        <p:nvPicPr>
          <p:cNvPr id="15" name="Picture 4" descr="Beth with Seastar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6200" y="2453242"/>
            <a:ext cx="132632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 descr="kbay lab from water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0" y="2453242"/>
            <a:ext cx="2383503" cy="178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Content Placeholder 4" descr="Russ with teachers.jpg"/>
          <p:cNvPicPr>
            <a:picLocks noChangeAspect="1"/>
          </p:cNvPicPr>
          <p:nvPr/>
        </p:nvPicPr>
        <p:blipFill rotWithShape="1">
          <a:blip r:embed="rId8"/>
          <a:srcRect l="14455" t="13783" r="30632"/>
          <a:stretch/>
        </p:blipFill>
        <p:spPr bwMode="auto">
          <a:xfrm>
            <a:off x="5813238" y="4028769"/>
            <a:ext cx="1882962" cy="2217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6463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6" descr="Chickl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67401"/>
            <a:ext cx="9144000" cy="100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5853113"/>
            <a:ext cx="9144000" cy="1023937"/>
          </a:xfrm>
          <a:prstGeom prst="rect">
            <a:avLst/>
          </a:prstGeom>
          <a:gradFill rotWithShape="1">
            <a:gsLst>
              <a:gs pos="0">
                <a:srgbClr val="2FC6E9">
                  <a:gamma/>
                  <a:shade val="76471"/>
                  <a:invGamma/>
                </a:srgbClr>
              </a:gs>
              <a:gs pos="50000">
                <a:srgbClr val="2FC6E9">
                  <a:alpha val="0"/>
                </a:srgbClr>
              </a:gs>
              <a:gs pos="100000">
                <a:srgbClr val="2FC6E9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000"/>
          </a:p>
        </p:txBody>
      </p:sp>
      <p:sp>
        <p:nvSpPr>
          <p:cNvPr id="6" name="TextBox 5"/>
          <p:cNvSpPr txBox="1"/>
          <p:nvPr/>
        </p:nvSpPr>
        <p:spPr>
          <a:xfrm>
            <a:off x="8221953" y="6642556"/>
            <a:ext cx="9220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28A8A5"/>
                </a:solidFill>
              </a:rPr>
              <a:t>NOAA Fisheries</a:t>
            </a:r>
            <a:endParaRPr lang="en-US" sz="800" dirty="0">
              <a:solidFill>
                <a:srgbClr val="28A8A5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762000" y="1905000"/>
            <a:ext cx="7772400" cy="1470025"/>
          </a:xfrm>
        </p:spPr>
        <p:txBody>
          <a:bodyPr/>
          <a:lstStyle/>
          <a:p>
            <a:r>
              <a:rPr lang="en-US" dirty="0" smtClean="0"/>
              <a:t>Gulf of Alaska Project </a:t>
            </a:r>
            <a:br>
              <a:rPr lang="en-US" dirty="0" smtClean="0"/>
            </a:br>
            <a:r>
              <a:rPr lang="en-US" dirty="0" smtClean="0"/>
              <a:t>study sites near </a:t>
            </a:r>
            <a:br>
              <a:rPr lang="en-US" dirty="0" smtClean="0"/>
            </a:br>
            <a:r>
              <a:rPr lang="en-US" dirty="0" smtClean="0"/>
              <a:t>EVOS LTM sites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5304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6" descr="Chickl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67401"/>
            <a:ext cx="9144000" cy="100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5853113"/>
            <a:ext cx="9144000" cy="1023937"/>
          </a:xfrm>
          <a:prstGeom prst="rect">
            <a:avLst/>
          </a:prstGeom>
          <a:gradFill rotWithShape="1">
            <a:gsLst>
              <a:gs pos="0">
                <a:srgbClr val="2FC6E9">
                  <a:gamma/>
                  <a:shade val="76471"/>
                  <a:invGamma/>
                </a:srgbClr>
              </a:gs>
              <a:gs pos="50000">
                <a:srgbClr val="2FC6E9">
                  <a:alpha val="0"/>
                </a:srgbClr>
              </a:gs>
              <a:gs pos="100000">
                <a:srgbClr val="2FC6E9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000"/>
          </a:p>
        </p:txBody>
      </p:sp>
      <p:sp>
        <p:nvSpPr>
          <p:cNvPr id="6" name="TextBox 5"/>
          <p:cNvSpPr txBox="1"/>
          <p:nvPr/>
        </p:nvSpPr>
        <p:spPr>
          <a:xfrm>
            <a:off x="8221953" y="6642556"/>
            <a:ext cx="9220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28A8A5"/>
                </a:solidFill>
              </a:rPr>
              <a:t>NOAA Fisheries</a:t>
            </a:r>
            <a:endParaRPr lang="en-US" sz="800" dirty="0">
              <a:solidFill>
                <a:srgbClr val="28A8A5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1911" y="272496"/>
            <a:ext cx="7360178" cy="557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7562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6" descr="Chickl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67401"/>
            <a:ext cx="9144000" cy="100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5853113"/>
            <a:ext cx="9144000" cy="1023937"/>
          </a:xfrm>
          <a:prstGeom prst="rect">
            <a:avLst/>
          </a:prstGeom>
          <a:gradFill rotWithShape="1">
            <a:gsLst>
              <a:gs pos="0">
                <a:srgbClr val="2FC6E9">
                  <a:gamma/>
                  <a:shade val="76471"/>
                  <a:invGamma/>
                </a:srgbClr>
              </a:gs>
              <a:gs pos="50000">
                <a:srgbClr val="2FC6E9">
                  <a:alpha val="0"/>
                </a:srgbClr>
              </a:gs>
              <a:gs pos="100000">
                <a:srgbClr val="2FC6E9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000"/>
          </a:p>
        </p:txBody>
      </p:sp>
      <p:sp>
        <p:nvSpPr>
          <p:cNvPr id="6" name="TextBox 5"/>
          <p:cNvSpPr txBox="1"/>
          <p:nvPr/>
        </p:nvSpPr>
        <p:spPr>
          <a:xfrm>
            <a:off x="8221953" y="6642556"/>
            <a:ext cx="9220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28A8A5"/>
                </a:solidFill>
              </a:rPr>
              <a:t>NOAA Fisheries</a:t>
            </a:r>
            <a:endParaRPr lang="en-US" sz="800" dirty="0">
              <a:solidFill>
                <a:srgbClr val="28A8A5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27" y="263386"/>
            <a:ext cx="7408146" cy="558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3896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Sampling Logistics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Field seasons in 2011 and 2013</a:t>
            </a:r>
          </a:p>
          <a:p>
            <a:pPr lvl="1"/>
            <a:r>
              <a:rPr lang="en-US" dirty="0" smtClean="0"/>
              <a:t>Potential process cruise in 2012</a:t>
            </a:r>
          </a:p>
          <a:p>
            <a:pPr marL="344488" lvl="1" indent="-344488">
              <a:buFont typeface="Arial" pitchFamily="34" charset="0"/>
              <a:buChar char="•"/>
              <a:tabLst>
                <a:tab pos="344488" algn="l"/>
              </a:tabLst>
            </a:pPr>
            <a:r>
              <a:rPr lang="en-US" sz="3200" dirty="0" smtClean="0"/>
              <a:t>Seasonal data collection</a:t>
            </a:r>
          </a:p>
          <a:p>
            <a:pPr marL="744538" lvl="2" indent="-344488">
              <a:buFont typeface="Arial" pitchFamily="34" charset="0"/>
              <a:buChar char="•"/>
              <a:tabLst>
                <a:tab pos="344488" algn="l"/>
              </a:tabLst>
            </a:pPr>
            <a:r>
              <a:rPr lang="en-US" dirty="0" smtClean="0"/>
              <a:t>Spring (Apr – May)</a:t>
            </a:r>
          </a:p>
          <a:p>
            <a:pPr marL="744538" lvl="2" indent="-344488">
              <a:buFont typeface="Arial" pitchFamily="34" charset="0"/>
              <a:buChar char="•"/>
              <a:tabLst>
                <a:tab pos="344488" algn="l"/>
              </a:tabLst>
            </a:pPr>
            <a:r>
              <a:rPr lang="en-US" dirty="0" smtClean="0"/>
              <a:t>Summer (Jul – Aug)</a:t>
            </a:r>
          </a:p>
          <a:p>
            <a:pPr marL="744538" lvl="2" indent="-344488">
              <a:buFont typeface="Arial" pitchFamily="34" charset="0"/>
              <a:buChar char="•"/>
              <a:tabLst>
                <a:tab pos="344488" algn="l"/>
              </a:tabLst>
            </a:pPr>
            <a:r>
              <a:rPr lang="en-US" dirty="0" smtClean="0"/>
              <a:t>Fall (Sep – Oct) </a:t>
            </a:r>
            <a:endParaRPr lang="en-US" dirty="0"/>
          </a:p>
        </p:txBody>
      </p:sp>
      <p:pic>
        <p:nvPicPr>
          <p:cNvPr id="26627" name="Picture 3" descr="Chicklo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1440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4" name="Rectangle 4"/>
          <p:cNvSpPr>
            <a:spLocks noChangeArrowheads="1"/>
          </p:cNvSpPr>
          <p:nvPr/>
        </p:nvSpPr>
        <p:spPr bwMode="auto">
          <a:xfrm>
            <a:off x="0" y="5840413"/>
            <a:ext cx="9144000" cy="1023937"/>
          </a:xfrm>
          <a:prstGeom prst="rect">
            <a:avLst/>
          </a:prstGeom>
          <a:gradFill rotWithShape="1">
            <a:gsLst>
              <a:gs pos="0">
                <a:srgbClr val="2FC6E9">
                  <a:gamma/>
                  <a:shade val="76471"/>
                  <a:invGamma/>
                </a:srgbClr>
              </a:gs>
              <a:gs pos="50000">
                <a:srgbClr val="2FC6E9">
                  <a:alpha val="0"/>
                </a:srgbClr>
              </a:gs>
              <a:gs pos="100000">
                <a:srgbClr val="2FC6E9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3" name="Right Brace 2"/>
          <p:cNvSpPr/>
          <p:nvPr/>
        </p:nvSpPr>
        <p:spPr>
          <a:xfrm>
            <a:off x="4343400" y="3352800"/>
            <a:ext cx="304800" cy="12192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800600" y="3546901"/>
            <a:ext cx="32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Western and Eastern </a:t>
            </a:r>
          </a:p>
          <a:p>
            <a:pPr algn="ctr"/>
            <a:r>
              <a:rPr lang="en-US" sz="2400" dirty="0" smtClean="0"/>
              <a:t>Gulf of Alaska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69386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6" descr="Chickl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67401"/>
            <a:ext cx="9144000" cy="100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5853113"/>
            <a:ext cx="9144000" cy="1023937"/>
          </a:xfrm>
          <a:prstGeom prst="rect">
            <a:avLst/>
          </a:prstGeom>
          <a:gradFill rotWithShape="1">
            <a:gsLst>
              <a:gs pos="0">
                <a:srgbClr val="2FC6E9">
                  <a:gamma/>
                  <a:shade val="76471"/>
                  <a:invGamma/>
                </a:srgbClr>
              </a:gs>
              <a:gs pos="50000">
                <a:srgbClr val="2FC6E9">
                  <a:alpha val="0"/>
                </a:srgbClr>
              </a:gs>
              <a:gs pos="100000">
                <a:srgbClr val="2FC6E9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000"/>
          </a:p>
        </p:txBody>
      </p:sp>
      <p:sp>
        <p:nvSpPr>
          <p:cNvPr id="6" name="TextBox 5"/>
          <p:cNvSpPr txBox="1"/>
          <p:nvPr/>
        </p:nvSpPr>
        <p:spPr>
          <a:xfrm>
            <a:off x="8221953" y="6642556"/>
            <a:ext cx="9220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28A8A5"/>
                </a:solidFill>
              </a:rPr>
              <a:t>NOAA Fisheries</a:t>
            </a:r>
            <a:endParaRPr lang="en-US" sz="800" dirty="0">
              <a:solidFill>
                <a:srgbClr val="28A8A5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2011 Drifter animation (Yakutat)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479" y="1371600"/>
            <a:ext cx="3219041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86100" y="5348626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Phyllis.Stabeno@noaa.gov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0298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6" descr="Chickl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67401"/>
            <a:ext cx="9144000" cy="100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5853113"/>
            <a:ext cx="9144000" cy="1023937"/>
          </a:xfrm>
          <a:prstGeom prst="rect">
            <a:avLst/>
          </a:prstGeom>
          <a:gradFill rotWithShape="1">
            <a:gsLst>
              <a:gs pos="0">
                <a:srgbClr val="2FC6E9">
                  <a:gamma/>
                  <a:shade val="76471"/>
                  <a:invGamma/>
                </a:srgbClr>
              </a:gs>
              <a:gs pos="50000">
                <a:srgbClr val="2FC6E9">
                  <a:alpha val="0"/>
                </a:srgbClr>
              </a:gs>
              <a:gs pos="100000">
                <a:srgbClr val="2FC6E9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000"/>
          </a:p>
        </p:txBody>
      </p:sp>
      <p:sp>
        <p:nvSpPr>
          <p:cNvPr id="6" name="TextBox 5"/>
          <p:cNvSpPr txBox="1"/>
          <p:nvPr/>
        </p:nvSpPr>
        <p:spPr>
          <a:xfrm>
            <a:off x="8221953" y="6642556"/>
            <a:ext cx="9220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28A8A5"/>
                </a:solidFill>
              </a:rPr>
              <a:t>NOAA Fisheries</a:t>
            </a:r>
            <a:endParaRPr lang="en-US" sz="800" dirty="0">
              <a:solidFill>
                <a:srgbClr val="28A8A5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762000" y="1905000"/>
            <a:ext cx="7772400" cy="1470025"/>
          </a:xfrm>
        </p:spPr>
        <p:txBody>
          <a:bodyPr/>
          <a:lstStyle/>
          <a:p>
            <a:r>
              <a:rPr lang="en-US" dirty="0" smtClean="0"/>
              <a:t>Ideas for collaborations, leveraging of resources?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4178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6" descr="Chickl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67401"/>
            <a:ext cx="9144000" cy="100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5853113"/>
            <a:ext cx="9144000" cy="1023937"/>
          </a:xfrm>
          <a:prstGeom prst="rect">
            <a:avLst/>
          </a:prstGeom>
          <a:gradFill rotWithShape="1">
            <a:gsLst>
              <a:gs pos="0">
                <a:srgbClr val="2FC6E9">
                  <a:gamma/>
                  <a:shade val="76471"/>
                  <a:invGamma/>
                </a:srgbClr>
              </a:gs>
              <a:gs pos="50000">
                <a:srgbClr val="2FC6E9">
                  <a:alpha val="0"/>
                </a:srgbClr>
              </a:gs>
              <a:gs pos="100000">
                <a:srgbClr val="2FC6E9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000"/>
          </a:p>
        </p:txBody>
      </p:sp>
      <p:sp>
        <p:nvSpPr>
          <p:cNvPr id="6" name="TextBox 5"/>
          <p:cNvSpPr txBox="1"/>
          <p:nvPr/>
        </p:nvSpPr>
        <p:spPr>
          <a:xfrm>
            <a:off x="8221953" y="6642556"/>
            <a:ext cx="9220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28A8A5"/>
                </a:solidFill>
              </a:rPr>
              <a:t>NOAA Fisheries</a:t>
            </a:r>
            <a:endParaRPr lang="en-US" sz="800" dirty="0">
              <a:solidFill>
                <a:srgbClr val="28A8A5"/>
              </a:solidFill>
            </a:endParaRPr>
          </a:p>
        </p:txBody>
      </p:sp>
      <p:pic>
        <p:nvPicPr>
          <p:cNvPr id="8" name="Picture 7" descr="GOA_popup_p6_JPE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200" y="152400"/>
            <a:ext cx="2393396" cy="5715000"/>
          </a:xfrm>
          <a:prstGeom prst="rect">
            <a:avLst/>
          </a:prstGeom>
        </p:spPr>
      </p:pic>
      <p:pic>
        <p:nvPicPr>
          <p:cNvPr id="7" name="Picture 6" descr="GOA_popup_p6_JPEG.jpg"/>
          <p:cNvPicPr>
            <a:picLocks noChangeAspect="1"/>
          </p:cNvPicPr>
          <p:nvPr/>
        </p:nvPicPr>
        <p:blipFill>
          <a:blip r:embed="rId5" cstate="print"/>
          <a:srcRect l="8817" t="20000" r="7916" b="68923"/>
          <a:stretch>
            <a:fillRect/>
          </a:stretch>
        </p:blipFill>
        <p:spPr>
          <a:xfrm>
            <a:off x="228600" y="152400"/>
            <a:ext cx="6237111" cy="1981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7800" y="2438400"/>
            <a:ext cx="4648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Interdisciplinary study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&gt;40 scientists from 11 institutions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5 years (2010 – 2014)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$17.5 million-study</a:t>
            </a:r>
          </a:p>
          <a:p>
            <a:pPr lvl="1"/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Gauntlet for </a:t>
            </a:r>
            <a:r>
              <a:rPr lang="en-US" dirty="0" err="1" smtClean="0"/>
              <a:t>groundfishes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Sablefish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Walleye </a:t>
            </a:r>
            <a:r>
              <a:rPr lang="en-US" dirty="0" err="1" smtClean="0"/>
              <a:t>pollock</a:t>
            </a:r>
            <a:endParaRPr lang="en-US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Pacific ocean perch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Pacific cod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Arrowtooth</a:t>
            </a:r>
            <a:r>
              <a:rPr lang="en-US" dirty="0" smtClean="0"/>
              <a:t> flounder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1" descr="contest_2010_001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12263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TextBox 14"/>
          <p:cNvSpPr txBox="1">
            <a:spLocks noChangeArrowheads="1"/>
          </p:cNvSpPr>
          <p:nvPr/>
        </p:nvSpPr>
        <p:spPr bwMode="auto">
          <a:xfrm>
            <a:off x="5410200" y="5410200"/>
            <a:ext cx="3505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/>
              <a:t>Thank you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6" descr="Chickl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67401"/>
            <a:ext cx="9144000" cy="100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5853113"/>
            <a:ext cx="9144000" cy="1023937"/>
          </a:xfrm>
          <a:prstGeom prst="rect">
            <a:avLst/>
          </a:prstGeom>
          <a:gradFill rotWithShape="1">
            <a:gsLst>
              <a:gs pos="0">
                <a:srgbClr val="2FC6E9">
                  <a:gamma/>
                  <a:shade val="76471"/>
                  <a:invGamma/>
                </a:srgbClr>
              </a:gs>
              <a:gs pos="50000">
                <a:srgbClr val="2FC6E9">
                  <a:alpha val="0"/>
                </a:srgbClr>
              </a:gs>
              <a:gs pos="100000">
                <a:srgbClr val="2FC6E9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000"/>
          </a:p>
        </p:txBody>
      </p:sp>
      <p:sp>
        <p:nvSpPr>
          <p:cNvPr id="6" name="TextBox 5"/>
          <p:cNvSpPr txBox="1"/>
          <p:nvPr/>
        </p:nvSpPr>
        <p:spPr>
          <a:xfrm>
            <a:off x="8221953" y="6642556"/>
            <a:ext cx="9220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28A8A5"/>
                </a:solidFill>
              </a:rPr>
              <a:t>NOAA Fisheries</a:t>
            </a:r>
            <a:endParaRPr lang="en-US" sz="800" dirty="0">
              <a:solidFill>
                <a:srgbClr val="28A8A5"/>
              </a:solidFill>
            </a:endParaRPr>
          </a:p>
        </p:txBody>
      </p:sp>
      <p:pic>
        <p:nvPicPr>
          <p:cNvPr id="3074" name="Picture 2" descr="C:\Users\Danielle.Dickson\Documents\Gulf of Alaska IERP\Photos from Jason Waite\9 pollock &amp; PO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497" y="2825491"/>
            <a:ext cx="4467815" cy="335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arval POP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856639"/>
            <a:ext cx="4474437" cy="3581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0" y="628039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urrents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18803" y="997371"/>
            <a:ext cx="2840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temperature, nutrients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3199" y="1423133"/>
            <a:ext cx="190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rey, predation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00169" y="1858907"/>
            <a:ext cx="1659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competition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72400" y="2316107"/>
            <a:ext cx="105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habitat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4590439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factors most affect how the 5 target species of </a:t>
            </a:r>
            <a:r>
              <a:rPr lang="en-US" dirty="0" err="1" smtClean="0"/>
              <a:t>groundfish</a:t>
            </a:r>
            <a:r>
              <a:rPr lang="en-US" dirty="0" smtClean="0"/>
              <a:t> get from here…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4600" y="5517754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…to here?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2895600" y="2971800"/>
            <a:ext cx="752476" cy="1618639"/>
          </a:xfrm>
          <a:prstGeom prst="straightConnector1">
            <a:avLst/>
          </a:prstGeom>
          <a:ln w="508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810000" y="5047639"/>
            <a:ext cx="2286000" cy="654781"/>
          </a:xfrm>
          <a:prstGeom prst="straightConnector1">
            <a:avLst/>
          </a:prstGeom>
          <a:ln w="508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10"/>
          <p:cNvSpPr>
            <a:spLocks noGrp="1"/>
          </p:cNvSpPr>
          <p:nvPr>
            <p:ph type="ctrTitle"/>
          </p:nvPr>
        </p:nvSpPr>
        <p:spPr>
          <a:xfrm>
            <a:off x="609600" y="152400"/>
            <a:ext cx="4191000" cy="609600"/>
          </a:xfrm>
        </p:spPr>
        <p:txBody>
          <a:bodyPr/>
          <a:lstStyle/>
          <a:p>
            <a:r>
              <a:rPr lang="en-US" dirty="0" smtClean="0"/>
              <a:t>The Gauntlet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4366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1" grpId="0"/>
      <p:bldP spid="1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6" descr="Chickl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67401"/>
            <a:ext cx="9144000" cy="100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5853113"/>
            <a:ext cx="9144000" cy="1023937"/>
          </a:xfrm>
          <a:prstGeom prst="rect">
            <a:avLst/>
          </a:prstGeom>
          <a:gradFill rotWithShape="1">
            <a:gsLst>
              <a:gs pos="0">
                <a:srgbClr val="2FC6E9">
                  <a:gamma/>
                  <a:shade val="76471"/>
                  <a:invGamma/>
                </a:srgbClr>
              </a:gs>
              <a:gs pos="50000">
                <a:srgbClr val="2FC6E9">
                  <a:alpha val="0"/>
                </a:srgbClr>
              </a:gs>
              <a:gs pos="100000">
                <a:srgbClr val="2FC6E9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000"/>
          </a:p>
        </p:txBody>
      </p:sp>
      <p:sp>
        <p:nvSpPr>
          <p:cNvPr id="6" name="TextBox 5"/>
          <p:cNvSpPr txBox="1"/>
          <p:nvPr/>
        </p:nvSpPr>
        <p:spPr>
          <a:xfrm>
            <a:off x="8221953" y="6642556"/>
            <a:ext cx="9220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28A8A5"/>
                </a:solidFill>
              </a:rPr>
              <a:t>NOAA Fisheries</a:t>
            </a:r>
            <a:endParaRPr lang="en-US" sz="800" dirty="0">
              <a:solidFill>
                <a:srgbClr val="28A8A5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Project conceptual model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201" y="5298161"/>
            <a:ext cx="1981200" cy="56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70186" y="52578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limate &amp; oceanography</a:t>
            </a:r>
            <a:endParaRPr lang="en-US" dirty="0"/>
          </a:p>
        </p:txBody>
      </p:sp>
      <p:pic>
        <p:nvPicPr>
          <p:cNvPr id="10" name="Picture 2" descr="C:\Users\Danielle.Dickson\Documents\Gulf of Alaska IERP\Photos from Jason Waite\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1" t="23786" r="19812" b="23856"/>
          <a:stretch/>
        </p:blipFill>
        <p:spPr bwMode="auto">
          <a:xfrm>
            <a:off x="4465101" y="3988747"/>
            <a:ext cx="1295400" cy="82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>
            <a:stCxn id="9" idx="0"/>
            <a:endCxn id="10" idx="2"/>
          </p:cNvCxnSpPr>
          <p:nvPr/>
        </p:nvCxnSpPr>
        <p:spPr>
          <a:xfrm flipV="1">
            <a:off x="5112801" y="4812693"/>
            <a:ext cx="0" cy="48546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06516" y="483727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transport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95671" y="3836508"/>
            <a:ext cx="2252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rimary and secondary productivity</a:t>
            </a:r>
            <a:endParaRPr lang="en-US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788" y="2362200"/>
            <a:ext cx="1530196" cy="115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848600" y="2514599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orage fishes</a:t>
            </a:r>
            <a:endParaRPr lang="en-US" dirty="0"/>
          </a:p>
        </p:txBody>
      </p:sp>
      <p:cxnSp>
        <p:nvCxnSpPr>
          <p:cNvPr id="21" name="Straight Arrow Connector 20"/>
          <p:cNvCxnSpPr>
            <a:stCxn id="10" idx="0"/>
            <a:endCxn id="20" idx="1"/>
          </p:cNvCxnSpPr>
          <p:nvPr/>
        </p:nvCxnSpPr>
        <p:spPr>
          <a:xfrm flipV="1">
            <a:off x="5112801" y="2940329"/>
            <a:ext cx="1220987" cy="1048418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9" descr="Plankton_0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687" y="3886200"/>
            <a:ext cx="818172" cy="46752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524000" y="29718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eggs &amp; </a:t>
            </a:r>
          </a:p>
          <a:p>
            <a:pPr algn="ctr"/>
            <a:r>
              <a:rPr lang="en-US" dirty="0" smtClean="0"/>
              <a:t>larvae</a:t>
            </a:r>
            <a:endParaRPr lang="en-US" dirty="0"/>
          </a:p>
        </p:txBody>
      </p:sp>
      <p:pic>
        <p:nvPicPr>
          <p:cNvPr id="28" name="Picture 27" descr="larval POP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45801" y="2940329"/>
            <a:ext cx="838200" cy="670907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stCxn id="10" idx="0"/>
            <a:endCxn id="28" idx="3"/>
          </p:cNvCxnSpPr>
          <p:nvPr/>
        </p:nvCxnSpPr>
        <p:spPr>
          <a:xfrm flipH="1" flipV="1">
            <a:off x="3284001" y="3275783"/>
            <a:ext cx="1828800" cy="712964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3" descr="C:\Users\Danielle.Dickson\Documents\Gulf of Alaska IERP\Photos from Jason Waite\8 YOY pollock!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0" t="52140" r="48756" b="37730"/>
          <a:stretch/>
        </p:blipFill>
        <p:spPr bwMode="auto">
          <a:xfrm>
            <a:off x="2349209" y="2095267"/>
            <a:ext cx="1043107" cy="53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Straight Arrow Connector 43"/>
          <p:cNvCxnSpPr>
            <a:stCxn id="28" idx="3"/>
            <a:endCxn id="20" idx="1"/>
          </p:cNvCxnSpPr>
          <p:nvPr/>
        </p:nvCxnSpPr>
        <p:spPr>
          <a:xfrm flipV="1">
            <a:off x="3284001" y="2940329"/>
            <a:ext cx="3049787" cy="335454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295400" y="2014721"/>
            <a:ext cx="1169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YOY &amp; juveniles</a:t>
            </a:r>
            <a:endParaRPr lang="en-US" dirty="0"/>
          </a:p>
        </p:txBody>
      </p:sp>
      <p:cxnSp>
        <p:nvCxnSpPr>
          <p:cNvPr id="50" name="Straight Arrow Connector 49"/>
          <p:cNvCxnSpPr>
            <a:stCxn id="43" idx="3"/>
            <a:endCxn id="20" idx="1"/>
          </p:cNvCxnSpPr>
          <p:nvPr/>
        </p:nvCxnSpPr>
        <p:spPr>
          <a:xfrm>
            <a:off x="3392316" y="2362200"/>
            <a:ext cx="2941472" cy="578129"/>
          </a:xfrm>
          <a:prstGeom prst="straightConnector1">
            <a:avLst/>
          </a:prstGeom>
          <a:ln w="38100">
            <a:solidFill>
              <a:schemeClr val="accent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1" name="Picture 3" descr="\\AOOS-NPRB-MAIL\das_drives\D0003\org.nprb\Photo Contest\2011\Photos\Wieland_#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7" t="40301" r="21624" b="26249"/>
          <a:stretch/>
        </p:blipFill>
        <p:spPr bwMode="auto">
          <a:xfrm>
            <a:off x="4618584" y="1295400"/>
            <a:ext cx="1440856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804374231_f129b14b6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052" y="1137580"/>
            <a:ext cx="1063018" cy="5851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6103401" y="1371599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eabirds &amp; </a:t>
            </a:r>
          </a:p>
          <a:p>
            <a:r>
              <a:rPr lang="en-US" dirty="0" smtClean="0"/>
              <a:t>marine mammals</a:t>
            </a:r>
            <a:endParaRPr lang="en-US" dirty="0"/>
          </a:p>
        </p:txBody>
      </p:sp>
      <p:cxnSp>
        <p:nvCxnSpPr>
          <p:cNvPr id="57" name="Straight Arrow Connector 56"/>
          <p:cNvCxnSpPr>
            <a:stCxn id="10" idx="0"/>
            <a:endCxn id="7171" idx="2"/>
          </p:cNvCxnSpPr>
          <p:nvPr/>
        </p:nvCxnSpPr>
        <p:spPr>
          <a:xfrm flipV="1">
            <a:off x="5112801" y="2114843"/>
            <a:ext cx="226211" cy="1873904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C:\Users\Danielle.Dickson\Documents\Gulf of Alaska IERP\Photos from Jason Waite\6 POP &amp; dusky rockfish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32" y="1075520"/>
            <a:ext cx="945661" cy="70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5" name="Straight Arrow Connector 64"/>
          <p:cNvCxnSpPr>
            <a:stCxn id="28" idx="0"/>
            <a:endCxn id="43" idx="2"/>
          </p:cNvCxnSpPr>
          <p:nvPr/>
        </p:nvCxnSpPr>
        <p:spPr>
          <a:xfrm flipV="1">
            <a:off x="2864901" y="2629132"/>
            <a:ext cx="5862" cy="311197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43" idx="0"/>
            <a:endCxn id="7172" idx="2"/>
          </p:cNvCxnSpPr>
          <p:nvPr/>
        </p:nvCxnSpPr>
        <p:spPr>
          <a:xfrm flipV="1">
            <a:off x="2870763" y="1784766"/>
            <a:ext cx="0" cy="31050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9" name="TextBox 7168"/>
          <p:cNvSpPr txBox="1"/>
          <p:nvPr/>
        </p:nvSpPr>
        <p:spPr>
          <a:xfrm>
            <a:off x="1600200" y="124547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adults</a:t>
            </a:r>
            <a:endParaRPr lang="en-US" dirty="0"/>
          </a:p>
        </p:txBody>
      </p:sp>
      <p:sp>
        <p:nvSpPr>
          <p:cNvPr id="7173" name="Left Brace 7172"/>
          <p:cNvSpPr/>
          <p:nvPr/>
        </p:nvSpPr>
        <p:spPr>
          <a:xfrm>
            <a:off x="1179955" y="1052074"/>
            <a:ext cx="381000" cy="2658280"/>
          </a:xfrm>
          <a:prstGeom prst="leftBrace">
            <a:avLst>
              <a:gd name="adj1" fmla="val 8333"/>
              <a:gd name="adj2" fmla="val 50294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4" name="TextBox 7173"/>
          <p:cNvSpPr txBox="1"/>
          <p:nvPr/>
        </p:nvSpPr>
        <p:spPr>
          <a:xfrm>
            <a:off x="76200" y="1988403"/>
            <a:ext cx="1340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 target </a:t>
            </a:r>
            <a:r>
              <a:rPr lang="en-US" sz="1600" dirty="0" err="1" smtClean="0"/>
              <a:t>groundfish</a:t>
            </a:r>
            <a:r>
              <a:rPr lang="en-US" sz="1600" dirty="0" smtClean="0"/>
              <a:t> species</a:t>
            </a:r>
            <a:endParaRPr lang="en-US" sz="1600" dirty="0"/>
          </a:p>
        </p:txBody>
      </p:sp>
      <p:cxnSp>
        <p:nvCxnSpPr>
          <p:cNvPr id="4" name="Elbow Connector 3"/>
          <p:cNvCxnSpPr>
            <a:stCxn id="9" idx="1"/>
            <a:endCxn id="28" idx="2"/>
          </p:cNvCxnSpPr>
          <p:nvPr/>
        </p:nvCxnSpPr>
        <p:spPr>
          <a:xfrm rot="10800000">
            <a:off x="2864901" y="3611237"/>
            <a:ext cx="1257300" cy="1969731"/>
          </a:xfrm>
          <a:prstGeom prst="bentConnector2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0" idx="1"/>
            <a:endCxn id="7171" idx="2"/>
          </p:cNvCxnSpPr>
          <p:nvPr/>
        </p:nvCxnSpPr>
        <p:spPr>
          <a:xfrm flipH="1" flipV="1">
            <a:off x="5339012" y="2114843"/>
            <a:ext cx="994776" cy="825486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43" idx="3"/>
            <a:endCxn id="53" idx="2"/>
          </p:cNvCxnSpPr>
          <p:nvPr/>
        </p:nvCxnSpPr>
        <p:spPr>
          <a:xfrm flipV="1">
            <a:off x="3392316" y="1722706"/>
            <a:ext cx="1003245" cy="639494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2231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3" grpId="0"/>
      <p:bldP spid="48" grpId="0"/>
      <p:bldP spid="51" grpId="0"/>
      <p:bldP spid="7169" grpId="0"/>
      <p:bldP spid="7173" grpId="0" animBg="1"/>
      <p:bldP spid="71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6" descr="Chickl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67401"/>
            <a:ext cx="9144000" cy="100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5853113"/>
            <a:ext cx="9144000" cy="1023937"/>
          </a:xfrm>
          <a:prstGeom prst="rect">
            <a:avLst/>
          </a:prstGeom>
          <a:gradFill rotWithShape="1">
            <a:gsLst>
              <a:gs pos="0">
                <a:srgbClr val="2FC6E9">
                  <a:gamma/>
                  <a:shade val="76471"/>
                  <a:invGamma/>
                </a:srgbClr>
              </a:gs>
              <a:gs pos="50000">
                <a:srgbClr val="2FC6E9">
                  <a:alpha val="0"/>
                </a:srgbClr>
              </a:gs>
              <a:gs pos="100000">
                <a:srgbClr val="2FC6E9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000"/>
          </a:p>
        </p:txBody>
      </p:sp>
      <p:sp>
        <p:nvSpPr>
          <p:cNvPr id="6" name="TextBox 5"/>
          <p:cNvSpPr txBox="1"/>
          <p:nvPr/>
        </p:nvSpPr>
        <p:spPr>
          <a:xfrm>
            <a:off x="8221953" y="6642556"/>
            <a:ext cx="9220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28A8A5"/>
                </a:solidFill>
              </a:rPr>
              <a:t>NOAA Fisheries</a:t>
            </a:r>
            <a:endParaRPr lang="en-US" sz="800" dirty="0">
              <a:solidFill>
                <a:srgbClr val="28A8A5"/>
              </a:solidFill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028640" y="334560"/>
            <a:ext cx="4932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dirty="0">
                <a:latin typeface="Calibri" pitchFamily="34" charset="0"/>
              </a:rPr>
              <a:t>Sablefish Conceptual Model</a:t>
            </a:r>
          </a:p>
        </p:txBody>
      </p:sp>
      <p:cxnSp>
        <p:nvCxnSpPr>
          <p:cNvPr id="8" name="Straight Connector 6"/>
          <p:cNvCxnSpPr/>
          <p:nvPr/>
        </p:nvCxnSpPr>
        <p:spPr>
          <a:xfrm>
            <a:off x="762000" y="5715000"/>
            <a:ext cx="7772400" cy="1588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10"/>
          <p:cNvSpPr/>
          <p:nvPr/>
        </p:nvSpPr>
        <p:spPr>
          <a:xfrm>
            <a:off x="838201" y="2438400"/>
            <a:ext cx="8229600" cy="2895600"/>
          </a:xfrm>
          <a:custGeom>
            <a:avLst/>
            <a:gdLst>
              <a:gd name="connsiteX0" fmla="*/ 0 w 6795654"/>
              <a:gd name="connsiteY0" fmla="*/ 10391 h 10391"/>
              <a:gd name="connsiteX1" fmla="*/ 5683827 w 6795654"/>
              <a:gd name="connsiteY1" fmla="*/ 10391 h 10391"/>
              <a:gd name="connsiteX2" fmla="*/ 6795654 w 6795654"/>
              <a:gd name="connsiteY2" fmla="*/ 0 h 10391"/>
              <a:gd name="connsiteX0" fmla="*/ 0 w 6795654"/>
              <a:gd name="connsiteY0" fmla="*/ 148936 h 148936"/>
              <a:gd name="connsiteX1" fmla="*/ 4045527 w 6795654"/>
              <a:gd name="connsiteY1" fmla="*/ 0 h 148936"/>
              <a:gd name="connsiteX2" fmla="*/ 6795654 w 6795654"/>
              <a:gd name="connsiteY2" fmla="*/ 138545 h 148936"/>
              <a:gd name="connsiteX0" fmla="*/ 0 w 5950527"/>
              <a:gd name="connsiteY0" fmla="*/ 1368136 h 1368136"/>
              <a:gd name="connsiteX1" fmla="*/ 4045527 w 5950527"/>
              <a:gd name="connsiteY1" fmla="*/ 1219200 h 1368136"/>
              <a:gd name="connsiteX2" fmla="*/ 5950527 w 5950527"/>
              <a:gd name="connsiteY2" fmla="*/ 0 h 1368136"/>
              <a:gd name="connsiteX0" fmla="*/ 0 w 5950527"/>
              <a:gd name="connsiteY0" fmla="*/ 1368136 h 1368136"/>
              <a:gd name="connsiteX1" fmla="*/ 4045527 w 5950527"/>
              <a:gd name="connsiteY1" fmla="*/ 1219200 h 1368136"/>
              <a:gd name="connsiteX2" fmla="*/ 5950527 w 5950527"/>
              <a:gd name="connsiteY2" fmla="*/ 0 h 1368136"/>
              <a:gd name="connsiteX0" fmla="*/ 0 w 5950527"/>
              <a:gd name="connsiteY0" fmla="*/ 1368136 h 1368136"/>
              <a:gd name="connsiteX1" fmla="*/ 4045527 w 5950527"/>
              <a:gd name="connsiteY1" fmla="*/ 1219200 h 1368136"/>
              <a:gd name="connsiteX2" fmla="*/ 5950527 w 5950527"/>
              <a:gd name="connsiteY2" fmla="*/ 0 h 1368136"/>
              <a:gd name="connsiteX0" fmla="*/ 0 w 5950527"/>
              <a:gd name="connsiteY0" fmla="*/ 1368136 h 1368136"/>
              <a:gd name="connsiteX1" fmla="*/ 4045528 w 5950527"/>
              <a:gd name="connsiteY1" fmla="*/ 1295400 h 1368136"/>
              <a:gd name="connsiteX2" fmla="*/ 5950527 w 5950527"/>
              <a:gd name="connsiteY2" fmla="*/ 0 h 1368136"/>
              <a:gd name="connsiteX0" fmla="*/ 0 w 6179128"/>
              <a:gd name="connsiteY0" fmla="*/ 1368136 h 1368136"/>
              <a:gd name="connsiteX1" fmla="*/ 4045528 w 6179128"/>
              <a:gd name="connsiteY1" fmla="*/ 1295400 h 1368136"/>
              <a:gd name="connsiteX2" fmla="*/ 6179128 w 6179128"/>
              <a:gd name="connsiteY2" fmla="*/ 0 h 1368136"/>
              <a:gd name="connsiteX0" fmla="*/ 0 w 6179128"/>
              <a:gd name="connsiteY0" fmla="*/ 1504372 h 1504372"/>
              <a:gd name="connsiteX1" fmla="*/ 4045528 w 6179128"/>
              <a:gd name="connsiteY1" fmla="*/ 1431636 h 1504372"/>
              <a:gd name="connsiteX2" fmla="*/ 5567651 w 6179128"/>
              <a:gd name="connsiteY2" fmla="*/ 215900 h 1504372"/>
              <a:gd name="connsiteX3" fmla="*/ 6179128 w 6179128"/>
              <a:gd name="connsiteY3" fmla="*/ 136236 h 1504372"/>
              <a:gd name="connsiteX0" fmla="*/ 0 w 6694054"/>
              <a:gd name="connsiteY0" fmla="*/ 1672936 h 1672936"/>
              <a:gd name="connsiteX1" fmla="*/ 4045528 w 6694054"/>
              <a:gd name="connsiteY1" fmla="*/ 1600200 h 1672936"/>
              <a:gd name="connsiteX2" fmla="*/ 5567651 w 6694054"/>
              <a:gd name="connsiteY2" fmla="*/ 384464 h 1672936"/>
              <a:gd name="connsiteX3" fmla="*/ 6694054 w 6694054"/>
              <a:gd name="connsiteY3" fmla="*/ 0 h 1672936"/>
              <a:gd name="connsiteX0" fmla="*/ 0 w 6694054"/>
              <a:gd name="connsiteY0" fmla="*/ 1672936 h 1672936"/>
              <a:gd name="connsiteX1" fmla="*/ 4045528 w 6694054"/>
              <a:gd name="connsiteY1" fmla="*/ 1600200 h 1672936"/>
              <a:gd name="connsiteX2" fmla="*/ 5599833 w 6694054"/>
              <a:gd name="connsiteY2" fmla="*/ 304800 h 1672936"/>
              <a:gd name="connsiteX3" fmla="*/ 6694054 w 6694054"/>
              <a:gd name="connsiteY3" fmla="*/ 0 h 1672936"/>
              <a:gd name="connsiteX0" fmla="*/ 0 w 6694054"/>
              <a:gd name="connsiteY0" fmla="*/ 1672936 h 1672936"/>
              <a:gd name="connsiteX1" fmla="*/ 4045528 w 6694054"/>
              <a:gd name="connsiteY1" fmla="*/ 1600200 h 1672936"/>
              <a:gd name="connsiteX2" fmla="*/ 4891808 w 6694054"/>
              <a:gd name="connsiteY2" fmla="*/ 381000 h 1672936"/>
              <a:gd name="connsiteX3" fmla="*/ 6694054 w 6694054"/>
              <a:gd name="connsiteY3" fmla="*/ 0 h 1672936"/>
              <a:gd name="connsiteX0" fmla="*/ 0 w 6694054"/>
              <a:gd name="connsiteY0" fmla="*/ 1672936 h 1672936"/>
              <a:gd name="connsiteX1" fmla="*/ 3668856 w 6694054"/>
              <a:gd name="connsiteY1" fmla="*/ 1524000 h 1672936"/>
              <a:gd name="connsiteX2" fmla="*/ 4891808 w 6694054"/>
              <a:gd name="connsiteY2" fmla="*/ 381000 h 1672936"/>
              <a:gd name="connsiteX3" fmla="*/ 6694054 w 6694054"/>
              <a:gd name="connsiteY3" fmla="*/ 0 h 1672936"/>
              <a:gd name="connsiteX0" fmla="*/ 0 w 6694054"/>
              <a:gd name="connsiteY0" fmla="*/ 1684389 h 1684389"/>
              <a:gd name="connsiteX1" fmla="*/ 3668856 w 6694054"/>
              <a:gd name="connsiteY1" fmla="*/ 1535453 h 1684389"/>
              <a:gd name="connsiteX2" fmla="*/ 4891808 w 6694054"/>
              <a:gd name="connsiteY2" fmla="*/ 392453 h 1684389"/>
              <a:gd name="connsiteX3" fmla="*/ 6263076 w 6694054"/>
              <a:gd name="connsiteY3" fmla="*/ 63500 h 1684389"/>
              <a:gd name="connsiteX4" fmla="*/ 6694054 w 6694054"/>
              <a:gd name="connsiteY4" fmla="*/ 11453 h 1684389"/>
              <a:gd name="connsiteX0" fmla="*/ 0 w 6631492"/>
              <a:gd name="connsiteY0" fmla="*/ 1873688 h 1873688"/>
              <a:gd name="connsiteX1" fmla="*/ 3668856 w 6631492"/>
              <a:gd name="connsiteY1" fmla="*/ 1724752 h 1873688"/>
              <a:gd name="connsiteX2" fmla="*/ 4891808 w 6631492"/>
              <a:gd name="connsiteY2" fmla="*/ 581752 h 1873688"/>
              <a:gd name="connsiteX3" fmla="*/ 6263076 w 6631492"/>
              <a:gd name="connsiteY3" fmla="*/ 252799 h 1873688"/>
              <a:gd name="connsiteX4" fmla="*/ 6631492 w 6631492"/>
              <a:gd name="connsiteY4" fmla="*/ 0 h 1873688"/>
              <a:gd name="connsiteX0" fmla="*/ 0 w 6631492"/>
              <a:gd name="connsiteY0" fmla="*/ 1873688 h 1873688"/>
              <a:gd name="connsiteX1" fmla="*/ 3668856 w 6631492"/>
              <a:gd name="connsiteY1" fmla="*/ 1724752 h 1873688"/>
              <a:gd name="connsiteX2" fmla="*/ 4891808 w 6631492"/>
              <a:gd name="connsiteY2" fmla="*/ 581752 h 1873688"/>
              <a:gd name="connsiteX3" fmla="*/ 6193563 w 6631492"/>
              <a:gd name="connsiteY3" fmla="*/ 200752 h 1873688"/>
              <a:gd name="connsiteX4" fmla="*/ 6631492 w 6631492"/>
              <a:gd name="connsiteY4" fmla="*/ 0 h 1873688"/>
              <a:gd name="connsiteX0" fmla="*/ 0 w 6631492"/>
              <a:gd name="connsiteY0" fmla="*/ 1873688 h 1873688"/>
              <a:gd name="connsiteX1" fmla="*/ 3668856 w 6631492"/>
              <a:gd name="connsiteY1" fmla="*/ 1724752 h 1873688"/>
              <a:gd name="connsiteX2" fmla="*/ 4891808 w 6631492"/>
              <a:gd name="connsiteY2" fmla="*/ 581752 h 1873688"/>
              <a:gd name="connsiteX3" fmla="*/ 6193563 w 6631492"/>
              <a:gd name="connsiteY3" fmla="*/ 200752 h 1873688"/>
              <a:gd name="connsiteX4" fmla="*/ 6443808 w 6631492"/>
              <a:gd name="connsiteY4" fmla="*/ 81788 h 1873688"/>
              <a:gd name="connsiteX5" fmla="*/ 6631492 w 6631492"/>
              <a:gd name="connsiteY5" fmla="*/ 0 h 1873688"/>
              <a:gd name="connsiteX0" fmla="*/ 0 w 6631492"/>
              <a:gd name="connsiteY0" fmla="*/ 1814206 h 1814206"/>
              <a:gd name="connsiteX1" fmla="*/ 3668856 w 6631492"/>
              <a:gd name="connsiteY1" fmla="*/ 1665270 h 1814206"/>
              <a:gd name="connsiteX2" fmla="*/ 4891808 w 6631492"/>
              <a:gd name="connsiteY2" fmla="*/ 522270 h 1814206"/>
              <a:gd name="connsiteX3" fmla="*/ 6193563 w 6631492"/>
              <a:gd name="connsiteY3" fmla="*/ 141270 h 1814206"/>
              <a:gd name="connsiteX4" fmla="*/ 6443808 w 6631492"/>
              <a:gd name="connsiteY4" fmla="*/ 22306 h 1814206"/>
              <a:gd name="connsiteX5" fmla="*/ 6631492 w 6631492"/>
              <a:gd name="connsiteY5" fmla="*/ 7435 h 1814206"/>
              <a:gd name="connsiteX0" fmla="*/ 0 w 6631492"/>
              <a:gd name="connsiteY0" fmla="*/ 1814206 h 1814206"/>
              <a:gd name="connsiteX1" fmla="*/ 3668856 w 6631492"/>
              <a:gd name="connsiteY1" fmla="*/ 1665270 h 1814206"/>
              <a:gd name="connsiteX2" fmla="*/ 4891808 w 6631492"/>
              <a:gd name="connsiteY2" fmla="*/ 522270 h 1814206"/>
              <a:gd name="connsiteX3" fmla="*/ 6005880 w 6631492"/>
              <a:gd name="connsiteY3" fmla="*/ 141270 h 1814206"/>
              <a:gd name="connsiteX4" fmla="*/ 6443808 w 6631492"/>
              <a:gd name="connsiteY4" fmla="*/ 22306 h 1814206"/>
              <a:gd name="connsiteX5" fmla="*/ 6631492 w 6631492"/>
              <a:gd name="connsiteY5" fmla="*/ 7435 h 1814206"/>
              <a:gd name="connsiteX0" fmla="*/ 0 w 6631492"/>
              <a:gd name="connsiteY0" fmla="*/ 1873688 h 1873688"/>
              <a:gd name="connsiteX1" fmla="*/ 3668856 w 6631492"/>
              <a:gd name="connsiteY1" fmla="*/ 1724752 h 1873688"/>
              <a:gd name="connsiteX2" fmla="*/ 4891808 w 6631492"/>
              <a:gd name="connsiteY2" fmla="*/ 581752 h 1873688"/>
              <a:gd name="connsiteX3" fmla="*/ 6005880 w 6631492"/>
              <a:gd name="connsiteY3" fmla="*/ 200752 h 1873688"/>
              <a:gd name="connsiteX4" fmla="*/ 6443808 w 6631492"/>
              <a:gd name="connsiteY4" fmla="*/ 81788 h 1873688"/>
              <a:gd name="connsiteX5" fmla="*/ 6631492 w 6631492"/>
              <a:gd name="connsiteY5" fmla="*/ 0 h 1873688"/>
              <a:gd name="connsiteX0" fmla="*/ 0 w 6631492"/>
              <a:gd name="connsiteY0" fmla="*/ 1873688 h 1873688"/>
              <a:gd name="connsiteX1" fmla="*/ 3668856 w 6631492"/>
              <a:gd name="connsiteY1" fmla="*/ 1724752 h 1873688"/>
              <a:gd name="connsiteX2" fmla="*/ 4891808 w 6631492"/>
              <a:gd name="connsiteY2" fmla="*/ 581752 h 1873688"/>
              <a:gd name="connsiteX3" fmla="*/ 6005880 w 6631492"/>
              <a:gd name="connsiteY3" fmla="*/ 200752 h 1873688"/>
              <a:gd name="connsiteX4" fmla="*/ 6318686 w 6631492"/>
              <a:gd name="connsiteY4" fmla="*/ 66917 h 1873688"/>
              <a:gd name="connsiteX5" fmla="*/ 6631492 w 6631492"/>
              <a:gd name="connsiteY5" fmla="*/ 0 h 1873688"/>
              <a:gd name="connsiteX0" fmla="*/ 0 w 6631492"/>
              <a:gd name="connsiteY0" fmla="*/ 1940605 h 1940605"/>
              <a:gd name="connsiteX1" fmla="*/ 3668856 w 6631492"/>
              <a:gd name="connsiteY1" fmla="*/ 1791669 h 1940605"/>
              <a:gd name="connsiteX2" fmla="*/ 4891808 w 6631492"/>
              <a:gd name="connsiteY2" fmla="*/ 648669 h 1940605"/>
              <a:gd name="connsiteX3" fmla="*/ 6005880 w 6631492"/>
              <a:gd name="connsiteY3" fmla="*/ 267669 h 1940605"/>
              <a:gd name="connsiteX4" fmla="*/ 6318686 w 6631492"/>
              <a:gd name="connsiteY4" fmla="*/ 133834 h 1940605"/>
              <a:gd name="connsiteX5" fmla="*/ 6631492 w 6631492"/>
              <a:gd name="connsiteY5" fmla="*/ 0 h 1940605"/>
              <a:gd name="connsiteX0" fmla="*/ 0 w 6756614"/>
              <a:gd name="connsiteY0" fmla="*/ 2007522 h 2007522"/>
              <a:gd name="connsiteX1" fmla="*/ 3668856 w 6756614"/>
              <a:gd name="connsiteY1" fmla="*/ 1858586 h 2007522"/>
              <a:gd name="connsiteX2" fmla="*/ 4891808 w 6756614"/>
              <a:gd name="connsiteY2" fmla="*/ 715586 h 2007522"/>
              <a:gd name="connsiteX3" fmla="*/ 6005880 w 6756614"/>
              <a:gd name="connsiteY3" fmla="*/ 334586 h 2007522"/>
              <a:gd name="connsiteX4" fmla="*/ 6318686 w 6756614"/>
              <a:gd name="connsiteY4" fmla="*/ 200751 h 2007522"/>
              <a:gd name="connsiteX5" fmla="*/ 6756614 w 6756614"/>
              <a:gd name="connsiteY5" fmla="*/ 0 h 2007522"/>
              <a:gd name="connsiteX0" fmla="*/ 0 w 6756614"/>
              <a:gd name="connsiteY0" fmla="*/ 2007522 h 2007522"/>
              <a:gd name="connsiteX1" fmla="*/ 3668856 w 6756614"/>
              <a:gd name="connsiteY1" fmla="*/ 1858586 h 2007522"/>
              <a:gd name="connsiteX2" fmla="*/ 4891808 w 6756614"/>
              <a:gd name="connsiteY2" fmla="*/ 715586 h 2007522"/>
              <a:gd name="connsiteX3" fmla="*/ 6005880 w 6756614"/>
              <a:gd name="connsiteY3" fmla="*/ 334586 h 2007522"/>
              <a:gd name="connsiteX4" fmla="*/ 6318686 w 6756614"/>
              <a:gd name="connsiteY4" fmla="*/ 200751 h 2007522"/>
              <a:gd name="connsiteX5" fmla="*/ 6680151 w 6756614"/>
              <a:gd name="connsiteY5" fmla="*/ 37176 h 2007522"/>
              <a:gd name="connsiteX6" fmla="*/ 6756614 w 6756614"/>
              <a:gd name="connsiteY6" fmla="*/ 0 h 2007522"/>
              <a:gd name="connsiteX0" fmla="*/ 0 w 6756615"/>
              <a:gd name="connsiteY0" fmla="*/ 2542861 h 2542861"/>
              <a:gd name="connsiteX1" fmla="*/ 3668856 w 6756615"/>
              <a:gd name="connsiteY1" fmla="*/ 2393925 h 2542861"/>
              <a:gd name="connsiteX2" fmla="*/ 4891808 w 6756615"/>
              <a:gd name="connsiteY2" fmla="*/ 1250925 h 2542861"/>
              <a:gd name="connsiteX3" fmla="*/ 6005880 w 6756615"/>
              <a:gd name="connsiteY3" fmla="*/ 869925 h 2542861"/>
              <a:gd name="connsiteX4" fmla="*/ 6318686 w 6756615"/>
              <a:gd name="connsiteY4" fmla="*/ 736090 h 2542861"/>
              <a:gd name="connsiteX5" fmla="*/ 6680151 w 6756615"/>
              <a:gd name="connsiteY5" fmla="*/ 572515 h 2542861"/>
              <a:gd name="connsiteX6" fmla="*/ 6756615 w 6756615"/>
              <a:gd name="connsiteY6" fmla="*/ 0 h 2542861"/>
              <a:gd name="connsiteX0" fmla="*/ 0 w 6756615"/>
              <a:gd name="connsiteY0" fmla="*/ 2542861 h 2542861"/>
              <a:gd name="connsiteX1" fmla="*/ 3668856 w 6756615"/>
              <a:gd name="connsiteY1" fmla="*/ 2393925 h 2542861"/>
              <a:gd name="connsiteX2" fmla="*/ 4891808 w 6756615"/>
              <a:gd name="connsiteY2" fmla="*/ 1250925 h 2542861"/>
              <a:gd name="connsiteX3" fmla="*/ 6005880 w 6756615"/>
              <a:gd name="connsiteY3" fmla="*/ 869925 h 2542861"/>
              <a:gd name="connsiteX4" fmla="*/ 6318686 w 6756615"/>
              <a:gd name="connsiteY4" fmla="*/ 736090 h 2542861"/>
              <a:gd name="connsiteX5" fmla="*/ 6631492 w 6756615"/>
              <a:gd name="connsiteY5" fmla="*/ 468422 h 2542861"/>
              <a:gd name="connsiteX6" fmla="*/ 6756615 w 6756615"/>
              <a:gd name="connsiteY6" fmla="*/ 0 h 2542861"/>
              <a:gd name="connsiteX0" fmla="*/ 0 w 6756615"/>
              <a:gd name="connsiteY0" fmla="*/ 2542861 h 2542861"/>
              <a:gd name="connsiteX1" fmla="*/ 3668856 w 6756615"/>
              <a:gd name="connsiteY1" fmla="*/ 2393925 h 2542861"/>
              <a:gd name="connsiteX2" fmla="*/ 4891808 w 6756615"/>
              <a:gd name="connsiteY2" fmla="*/ 1250925 h 2542861"/>
              <a:gd name="connsiteX3" fmla="*/ 6005880 w 6756615"/>
              <a:gd name="connsiteY3" fmla="*/ 869925 h 2542861"/>
              <a:gd name="connsiteX4" fmla="*/ 6381247 w 6756615"/>
              <a:gd name="connsiteY4" fmla="*/ 669174 h 2542861"/>
              <a:gd name="connsiteX5" fmla="*/ 6631492 w 6756615"/>
              <a:gd name="connsiteY5" fmla="*/ 468422 h 2542861"/>
              <a:gd name="connsiteX6" fmla="*/ 6756615 w 6756615"/>
              <a:gd name="connsiteY6" fmla="*/ 0 h 254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56615" h="2542861">
                <a:moveTo>
                  <a:pt x="0" y="2542861"/>
                </a:moveTo>
                <a:lnTo>
                  <a:pt x="3668856" y="2393925"/>
                </a:lnTo>
                <a:cubicBezTo>
                  <a:pt x="4596798" y="2179180"/>
                  <a:pt x="4387608" y="1504925"/>
                  <a:pt x="4891808" y="1250925"/>
                </a:cubicBezTo>
                <a:cubicBezTo>
                  <a:pt x="5324178" y="1005600"/>
                  <a:pt x="5715933" y="966884"/>
                  <a:pt x="6005880" y="869925"/>
                </a:cubicBezTo>
                <a:cubicBezTo>
                  <a:pt x="6264547" y="786598"/>
                  <a:pt x="6256125" y="724938"/>
                  <a:pt x="6381247" y="669174"/>
                </a:cubicBezTo>
                <a:cubicBezTo>
                  <a:pt x="6493625" y="619606"/>
                  <a:pt x="6568931" y="579951"/>
                  <a:pt x="6631492" y="468422"/>
                </a:cubicBezTo>
                <a:cubicBezTo>
                  <a:pt x="6694053" y="356893"/>
                  <a:pt x="6743871" y="6196"/>
                  <a:pt x="6756615" y="0"/>
                </a:cubicBezTo>
              </a:path>
            </a:pathLst>
          </a:custGeom>
          <a:ln w="133350">
            <a:gradFill flip="none"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30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0" y="5638800"/>
            <a:ext cx="663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>
                <a:latin typeface="Calibri" pitchFamily="34" charset="0"/>
              </a:rPr>
              <a:t>TIME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0" y="2667000"/>
            <a:ext cx="814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latin typeface="Calibri" pitchFamily="34" charset="0"/>
              </a:rPr>
              <a:t>DEPTH</a:t>
            </a:r>
          </a:p>
        </p:txBody>
      </p:sp>
      <p:sp>
        <p:nvSpPr>
          <p:cNvPr id="14" name="Oval 13"/>
          <p:cNvSpPr/>
          <p:nvPr/>
        </p:nvSpPr>
        <p:spPr>
          <a:xfrm>
            <a:off x="568325" y="3632200"/>
            <a:ext cx="998538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/>
              <a:t>ADULT SPAWN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838200" y="5943600"/>
            <a:ext cx="8366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>
                <a:latin typeface="Calibri" pitchFamily="34" charset="0"/>
              </a:rPr>
              <a:t>Jan-March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0" y="3733800"/>
            <a:ext cx="5445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>
                <a:latin typeface="Calibri" pitchFamily="34" charset="0"/>
              </a:rPr>
              <a:t>200m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0" y="4335463"/>
            <a:ext cx="5445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>
                <a:latin typeface="Calibri" pitchFamily="34" charset="0"/>
              </a:rPr>
              <a:t>500m</a:t>
            </a:r>
          </a:p>
        </p:txBody>
      </p:sp>
      <p:sp>
        <p:nvSpPr>
          <p:cNvPr id="18" name="Oval 17"/>
          <p:cNvSpPr/>
          <p:nvPr/>
        </p:nvSpPr>
        <p:spPr>
          <a:xfrm>
            <a:off x="7924800" y="2895600"/>
            <a:ext cx="1143001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/>
              <a:t>JUVENILES</a:t>
            </a:r>
          </a:p>
        </p:txBody>
      </p:sp>
      <p:sp>
        <p:nvSpPr>
          <p:cNvPr id="19" name="TextBox 17"/>
          <p:cNvSpPr txBox="1">
            <a:spLocks noChangeArrowheads="1"/>
          </p:cNvSpPr>
          <p:nvPr/>
        </p:nvSpPr>
        <p:spPr bwMode="auto">
          <a:xfrm>
            <a:off x="0" y="5029200"/>
            <a:ext cx="622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>
                <a:latin typeface="Calibri" pitchFamily="34" charset="0"/>
              </a:rPr>
              <a:t>1000m</a:t>
            </a:r>
          </a:p>
        </p:txBody>
      </p:sp>
      <p:sp>
        <p:nvSpPr>
          <p:cNvPr id="20" name="Oval 19"/>
          <p:cNvSpPr/>
          <p:nvPr/>
        </p:nvSpPr>
        <p:spPr>
          <a:xfrm>
            <a:off x="1454151" y="4343400"/>
            <a:ext cx="738188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/>
              <a:t>EGGS</a:t>
            </a:r>
          </a:p>
        </p:txBody>
      </p:sp>
      <p:sp>
        <p:nvSpPr>
          <p:cNvPr id="21" name="Oval 20"/>
          <p:cNvSpPr/>
          <p:nvPr/>
        </p:nvSpPr>
        <p:spPr>
          <a:xfrm>
            <a:off x="2675731" y="4318000"/>
            <a:ext cx="948531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/>
              <a:t>YOLK SAC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/>
              <a:t>LARVAE</a:t>
            </a:r>
          </a:p>
        </p:txBody>
      </p:sp>
      <p:sp>
        <p:nvSpPr>
          <p:cNvPr id="22" name="Oval 21"/>
          <p:cNvSpPr/>
          <p:nvPr/>
        </p:nvSpPr>
        <p:spPr>
          <a:xfrm>
            <a:off x="3903663" y="3944938"/>
            <a:ext cx="114935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/>
              <a:t>FEEDING LARVAE</a:t>
            </a:r>
          </a:p>
        </p:txBody>
      </p:sp>
      <p:sp>
        <p:nvSpPr>
          <p:cNvPr id="23" name="Oval 22"/>
          <p:cNvSpPr/>
          <p:nvPr/>
        </p:nvSpPr>
        <p:spPr>
          <a:xfrm>
            <a:off x="4176713" y="3041650"/>
            <a:ext cx="10668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/>
              <a:t>FEEDING LARVAE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707063" y="3309938"/>
            <a:ext cx="1905000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5"/>
          <p:cNvSpPr txBox="1">
            <a:spLocks noChangeArrowheads="1"/>
          </p:cNvSpPr>
          <p:nvPr/>
        </p:nvSpPr>
        <p:spPr bwMode="auto">
          <a:xfrm>
            <a:off x="5715000" y="3294063"/>
            <a:ext cx="11798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>
                <a:latin typeface="Calibri" pitchFamily="34" charset="0"/>
              </a:rPr>
              <a:t>MOVE INSHORE</a:t>
            </a:r>
          </a:p>
        </p:txBody>
      </p:sp>
      <p:sp>
        <p:nvSpPr>
          <p:cNvPr id="26" name="TextBox 26"/>
          <p:cNvSpPr txBox="1">
            <a:spLocks noChangeArrowheads="1"/>
          </p:cNvSpPr>
          <p:nvPr/>
        </p:nvSpPr>
        <p:spPr bwMode="auto">
          <a:xfrm>
            <a:off x="6705600" y="4343400"/>
            <a:ext cx="174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dirty="0">
                <a:latin typeface="Calibri" pitchFamily="34" charset="0"/>
              </a:rPr>
              <a:t>continental shelf</a:t>
            </a:r>
          </a:p>
        </p:txBody>
      </p:sp>
      <p:sp>
        <p:nvSpPr>
          <p:cNvPr id="27" name="TextBox 27"/>
          <p:cNvSpPr txBox="1">
            <a:spLocks noChangeArrowheads="1"/>
          </p:cNvSpPr>
          <p:nvPr/>
        </p:nvSpPr>
        <p:spPr bwMode="auto">
          <a:xfrm>
            <a:off x="2100263" y="5715000"/>
            <a:ext cx="11509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>
                <a:latin typeface="Calibri" pitchFamily="34" charset="0"/>
              </a:rPr>
              <a:t>t</a:t>
            </a:r>
            <a:r>
              <a:rPr lang="en-US" sz="1200" baseline="-25000">
                <a:latin typeface="Calibri" pitchFamily="34" charset="0"/>
              </a:rPr>
              <a:t>0</a:t>
            </a:r>
            <a:r>
              <a:rPr lang="en-US" sz="1200">
                <a:latin typeface="Calibri" pitchFamily="34" charset="0"/>
              </a:rPr>
              <a:t> + 2 weeks</a:t>
            </a:r>
          </a:p>
        </p:txBody>
      </p:sp>
      <p:sp>
        <p:nvSpPr>
          <p:cNvPr id="28" name="TextBox 29"/>
          <p:cNvSpPr txBox="1">
            <a:spLocks noChangeArrowheads="1"/>
          </p:cNvSpPr>
          <p:nvPr/>
        </p:nvSpPr>
        <p:spPr bwMode="auto">
          <a:xfrm>
            <a:off x="914400" y="5715000"/>
            <a:ext cx="287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>
                <a:latin typeface="Calibri" pitchFamily="34" charset="0"/>
              </a:rPr>
              <a:t>t</a:t>
            </a:r>
            <a:r>
              <a:rPr lang="en-US" sz="1200" baseline="-25000">
                <a:latin typeface="Calibri" pitchFamily="34" charset="0"/>
              </a:rPr>
              <a:t>0</a:t>
            </a:r>
          </a:p>
        </p:txBody>
      </p:sp>
      <p:sp>
        <p:nvSpPr>
          <p:cNvPr id="29" name="Rectangle 30"/>
          <p:cNvSpPr>
            <a:spLocks noChangeArrowheads="1"/>
          </p:cNvSpPr>
          <p:nvPr/>
        </p:nvSpPr>
        <p:spPr bwMode="auto">
          <a:xfrm>
            <a:off x="4133850" y="2362200"/>
            <a:ext cx="9191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7-80mm  SL</a:t>
            </a:r>
          </a:p>
        </p:txBody>
      </p:sp>
      <p:sp>
        <p:nvSpPr>
          <p:cNvPr id="30" name="TextBox 32"/>
          <p:cNvSpPr txBox="1">
            <a:spLocks noChangeArrowheads="1"/>
          </p:cNvSpPr>
          <p:nvPr/>
        </p:nvSpPr>
        <p:spPr bwMode="auto">
          <a:xfrm>
            <a:off x="0" y="2328863"/>
            <a:ext cx="568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latin typeface="Calibri" pitchFamily="34" charset="0"/>
              </a:rPr>
              <a:t>SIZE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rot="5400000" flipH="1" flipV="1">
            <a:off x="4537869" y="3774281"/>
            <a:ext cx="6096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9"/>
          <p:cNvSpPr txBox="1">
            <a:spLocks noChangeArrowheads="1"/>
          </p:cNvSpPr>
          <p:nvPr/>
        </p:nvSpPr>
        <p:spPr bwMode="auto">
          <a:xfrm>
            <a:off x="0" y="5299075"/>
            <a:ext cx="10048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>
                <a:latin typeface="Calibri" pitchFamily="34" charset="0"/>
              </a:rPr>
              <a:t>Function</a:t>
            </a:r>
          </a:p>
        </p:txBody>
      </p:sp>
      <p:sp>
        <p:nvSpPr>
          <p:cNvPr id="33" name="Rectangle 43"/>
          <p:cNvSpPr>
            <a:spLocks noChangeArrowheads="1"/>
          </p:cNvSpPr>
          <p:nvPr/>
        </p:nvSpPr>
        <p:spPr bwMode="auto">
          <a:xfrm>
            <a:off x="4765675" y="3683000"/>
            <a:ext cx="106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 dirty="0">
                <a:latin typeface="Calibri" pitchFamily="34" charset="0"/>
              </a:rPr>
              <a:t>Swim to surface</a:t>
            </a:r>
          </a:p>
        </p:txBody>
      </p:sp>
      <p:sp>
        <p:nvSpPr>
          <p:cNvPr id="34" name="Rectangle 44"/>
          <p:cNvSpPr>
            <a:spLocks noChangeArrowheads="1"/>
          </p:cNvSpPr>
          <p:nvPr/>
        </p:nvSpPr>
        <p:spPr bwMode="auto">
          <a:xfrm>
            <a:off x="1828800" y="2362200"/>
            <a:ext cx="581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2 mm </a:t>
            </a:r>
          </a:p>
        </p:txBody>
      </p:sp>
      <p:sp>
        <p:nvSpPr>
          <p:cNvPr id="35" name="Rectangle 45"/>
          <p:cNvSpPr>
            <a:spLocks noChangeArrowheads="1"/>
          </p:cNvSpPr>
          <p:nvPr/>
        </p:nvSpPr>
        <p:spPr bwMode="auto">
          <a:xfrm>
            <a:off x="2805113" y="2362200"/>
            <a:ext cx="8747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5-6 mm SL </a:t>
            </a: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75078" r="48958" b="11533"/>
          <a:stretch>
            <a:fillRect/>
          </a:stretch>
        </p:blipFill>
        <p:spPr bwMode="auto">
          <a:xfrm>
            <a:off x="3705225" y="3647132"/>
            <a:ext cx="1324901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6" t="27333" r="55208" b="63335"/>
          <a:stretch>
            <a:fillRect/>
          </a:stretch>
        </p:blipFill>
        <p:spPr bwMode="auto">
          <a:xfrm>
            <a:off x="2562943" y="4025900"/>
            <a:ext cx="1224038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38750" r="50833" b="46750"/>
          <a:stretch>
            <a:fillRect/>
          </a:stretch>
        </p:blipFill>
        <p:spPr bwMode="auto">
          <a:xfrm>
            <a:off x="4560888" y="2808288"/>
            <a:ext cx="96996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Straight Arrow Connector 38"/>
          <p:cNvCxnSpPr/>
          <p:nvPr/>
        </p:nvCxnSpPr>
        <p:spPr>
          <a:xfrm rot="5400000">
            <a:off x="1313657" y="4350544"/>
            <a:ext cx="3048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51"/>
          <p:cNvGrpSpPr>
            <a:grpSpLocks/>
          </p:cNvGrpSpPr>
          <p:nvPr/>
        </p:nvGrpSpPr>
        <p:grpSpPr bwMode="auto">
          <a:xfrm>
            <a:off x="908050" y="2735263"/>
            <a:ext cx="8032750" cy="101600"/>
            <a:chOff x="1447980" y="2895600"/>
            <a:chExt cx="7278332" cy="109533"/>
          </a:xfrm>
        </p:grpSpPr>
        <p:sp>
          <p:nvSpPr>
            <p:cNvPr id="41" name="Freeform 57"/>
            <p:cNvSpPr>
              <a:spLocks/>
            </p:cNvSpPr>
            <p:nvPr/>
          </p:nvSpPr>
          <p:spPr bwMode="auto">
            <a:xfrm rot="5400000">
              <a:off x="3225096" y="1118484"/>
              <a:ext cx="95250" cy="3649482"/>
            </a:xfrm>
            <a:custGeom>
              <a:avLst/>
              <a:gdLst>
                <a:gd name="T0" fmla="*/ 0 w 10000"/>
                <a:gd name="T1" fmla="*/ 3649482 h 9795"/>
                <a:gd name="T2" fmla="*/ 76200 w 10000"/>
                <a:gd name="T3" fmla="*/ 3421087 h 9795"/>
                <a:gd name="T4" fmla="*/ 0 w 10000"/>
                <a:gd name="T5" fmla="*/ 3116311 h 9795"/>
                <a:gd name="T6" fmla="*/ 85049 w 10000"/>
                <a:gd name="T7" fmla="*/ 2930390 h 9795"/>
                <a:gd name="T8" fmla="*/ 6801 w 10000"/>
                <a:gd name="T9" fmla="*/ 2755275 h 9795"/>
                <a:gd name="T10" fmla="*/ 81639 w 10000"/>
                <a:gd name="T11" fmla="*/ 2563020 h 9795"/>
                <a:gd name="T12" fmla="*/ 6801 w 10000"/>
                <a:gd name="T13" fmla="*/ 2327173 h 9795"/>
                <a:gd name="T14" fmla="*/ 85049 w 10000"/>
                <a:gd name="T15" fmla="*/ 2161000 h 9795"/>
                <a:gd name="T16" fmla="*/ 0 w 10000"/>
                <a:gd name="T17" fmla="*/ 1968746 h 9795"/>
                <a:gd name="T18" fmla="*/ 81639 w 10000"/>
                <a:gd name="T19" fmla="*/ 1750037 h 9795"/>
                <a:gd name="T20" fmla="*/ 3400 w 10000"/>
                <a:gd name="T21" fmla="*/ 1627457 h 9795"/>
                <a:gd name="T22" fmla="*/ 85049 w 10000"/>
                <a:gd name="T23" fmla="*/ 1426632 h 9795"/>
                <a:gd name="T24" fmla="*/ 6801 w 10000"/>
                <a:gd name="T25" fmla="*/ 1304052 h 9795"/>
                <a:gd name="T26" fmla="*/ 85049 w 10000"/>
                <a:gd name="T27" fmla="*/ 1085716 h 9795"/>
                <a:gd name="T28" fmla="*/ 13611 w 10000"/>
                <a:gd name="T29" fmla="*/ 963135 h 9795"/>
                <a:gd name="T30" fmla="*/ 88449 w 10000"/>
                <a:gd name="T31" fmla="*/ 788392 h 9795"/>
                <a:gd name="T32" fmla="*/ 17012 w 10000"/>
                <a:gd name="T33" fmla="*/ 639730 h 9795"/>
                <a:gd name="T34" fmla="*/ 91850 w 10000"/>
                <a:gd name="T35" fmla="*/ 491069 h 9795"/>
                <a:gd name="T36" fmla="*/ 17012 w 10000"/>
                <a:gd name="T37" fmla="*/ 333837 h 9795"/>
                <a:gd name="T38" fmla="*/ 95250 w 10000"/>
                <a:gd name="T39" fmla="*/ 158722 h 9795"/>
                <a:gd name="T40" fmla="*/ 14173 w 10000"/>
                <a:gd name="T41" fmla="*/ 0 h 979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000" h="9795">
                  <a:moveTo>
                    <a:pt x="0" y="9795"/>
                  </a:moveTo>
                  <a:lnTo>
                    <a:pt x="8000" y="9182"/>
                  </a:lnTo>
                  <a:lnTo>
                    <a:pt x="0" y="8364"/>
                  </a:lnTo>
                  <a:lnTo>
                    <a:pt x="8929" y="7865"/>
                  </a:lnTo>
                  <a:lnTo>
                    <a:pt x="714" y="7395"/>
                  </a:lnTo>
                  <a:lnTo>
                    <a:pt x="8571" y="6879"/>
                  </a:lnTo>
                  <a:lnTo>
                    <a:pt x="714" y="6246"/>
                  </a:lnTo>
                  <a:lnTo>
                    <a:pt x="8929" y="5800"/>
                  </a:lnTo>
                  <a:lnTo>
                    <a:pt x="0" y="5284"/>
                  </a:lnTo>
                  <a:lnTo>
                    <a:pt x="8571" y="4697"/>
                  </a:lnTo>
                  <a:lnTo>
                    <a:pt x="357" y="4368"/>
                  </a:lnTo>
                  <a:lnTo>
                    <a:pt x="8929" y="3829"/>
                  </a:lnTo>
                  <a:lnTo>
                    <a:pt x="714" y="3500"/>
                  </a:lnTo>
                  <a:lnTo>
                    <a:pt x="8929" y="2914"/>
                  </a:lnTo>
                  <a:lnTo>
                    <a:pt x="1429" y="2585"/>
                  </a:lnTo>
                  <a:lnTo>
                    <a:pt x="9286" y="2116"/>
                  </a:lnTo>
                  <a:lnTo>
                    <a:pt x="1786" y="1717"/>
                  </a:lnTo>
                  <a:lnTo>
                    <a:pt x="9643" y="1318"/>
                  </a:lnTo>
                  <a:lnTo>
                    <a:pt x="1786" y="896"/>
                  </a:lnTo>
                  <a:lnTo>
                    <a:pt x="10000" y="426"/>
                  </a:lnTo>
                  <a:lnTo>
                    <a:pt x="1488" y="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57"/>
            <p:cNvSpPr>
              <a:spLocks/>
            </p:cNvSpPr>
            <p:nvPr/>
          </p:nvSpPr>
          <p:spPr bwMode="auto">
            <a:xfrm rot="5400000">
              <a:off x="6853946" y="1132767"/>
              <a:ext cx="95250" cy="3649482"/>
            </a:xfrm>
            <a:custGeom>
              <a:avLst/>
              <a:gdLst>
                <a:gd name="T0" fmla="*/ 0 w 10000"/>
                <a:gd name="T1" fmla="*/ 3649482 h 9795"/>
                <a:gd name="T2" fmla="*/ 76200 w 10000"/>
                <a:gd name="T3" fmla="*/ 3421087 h 9795"/>
                <a:gd name="T4" fmla="*/ 0 w 10000"/>
                <a:gd name="T5" fmla="*/ 3116311 h 9795"/>
                <a:gd name="T6" fmla="*/ 85049 w 10000"/>
                <a:gd name="T7" fmla="*/ 2930390 h 9795"/>
                <a:gd name="T8" fmla="*/ 6801 w 10000"/>
                <a:gd name="T9" fmla="*/ 2755275 h 9795"/>
                <a:gd name="T10" fmla="*/ 81639 w 10000"/>
                <a:gd name="T11" fmla="*/ 2563020 h 9795"/>
                <a:gd name="T12" fmla="*/ 6801 w 10000"/>
                <a:gd name="T13" fmla="*/ 2327173 h 9795"/>
                <a:gd name="T14" fmla="*/ 85049 w 10000"/>
                <a:gd name="T15" fmla="*/ 2161000 h 9795"/>
                <a:gd name="T16" fmla="*/ 0 w 10000"/>
                <a:gd name="T17" fmla="*/ 1968746 h 9795"/>
                <a:gd name="T18" fmla="*/ 81639 w 10000"/>
                <a:gd name="T19" fmla="*/ 1750037 h 9795"/>
                <a:gd name="T20" fmla="*/ 3400 w 10000"/>
                <a:gd name="T21" fmla="*/ 1627457 h 9795"/>
                <a:gd name="T22" fmla="*/ 85049 w 10000"/>
                <a:gd name="T23" fmla="*/ 1426632 h 9795"/>
                <a:gd name="T24" fmla="*/ 6801 w 10000"/>
                <a:gd name="T25" fmla="*/ 1304052 h 9795"/>
                <a:gd name="T26" fmla="*/ 85049 w 10000"/>
                <a:gd name="T27" fmla="*/ 1085716 h 9795"/>
                <a:gd name="T28" fmla="*/ 13611 w 10000"/>
                <a:gd name="T29" fmla="*/ 963135 h 9795"/>
                <a:gd name="T30" fmla="*/ 88449 w 10000"/>
                <a:gd name="T31" fmla="*/ 788392 h 9795"/>
                <a:gd name="T32" fmla="*/ 17012 w 10000"/>
                <a:gd name="T33" fmla="*/ 639730 h 9795"/>
                <a:gd name="T34" fmla="*/ 91850 w 10000"/>
                <a:gd name="T35" fmla="*/ 491069 h 9795"/>
                <a:gd name="T36" fmla="*/ 17012 w 10000"/>
                <a:gd name="T37" fmla="*/ 333837 h 9795"/>
                <a:gd name="T38" fmla="*/ 95250 w 10000"/>
                <a:gd name="T39" fmla="*/ 158722 h 9795"/>
                <a:gd name="T40" fmla="*/ 14173 w 10000"/>
                <a:gd name="T41" fmla="*/ 0 h 979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000" h="9795">
                  <a:moveTo>
                    <a:pt x="0" y="9795"/>
                  </a:moveTo>
                  <a:lnTo>
                    <a:pt x="8000" y="9182"/>
                  </a:lnTo>
                  <a:lnTo>
                    <a:pt x="0" y="8364"/>
                  </a:lnTo>
                  <a:lnTo>
                    <a:pt x="8929" y="7865"/>
                  </a:lnTo>
                  <a:lnTo>
                    <a:pt x="714" y="7395"/>
                  </a:lnTo>
                  <a:lnTo>
                    <a:pt x="8571" y="6879"/>
                  </a:lnTo>
                  <a:lnTo>
                    <a:pt x="714" y="6246"/>
                  </a:lnTo>
                  <a:lnTo>
                    <a:pt x="8929" y="5800"/>
                  </a:lnTo>
                  <a:lnTo>
                    <a:pt x="0" y="5284"/>
                  </a:lnTo>
                  <a:lnTo>
                    <a:pt x="8571" y="4697"/>
                  </a:lnTo>
                  <a:lnTo>
                    <a:pt x="357" y="4368"/>
                  </a:lnTo>
                  <a:lnTo>
                    <a:pt x="8929" y="3829"/>
                  </a:lnTo>
                  <a:lnTo>
                    <a:pt x="714" y="3500"/>
                  </a:lnTo>
                  <a:lnTo>
                    <a:pt x="8929" y="2914"/>
                  </a:lnTo>
                  <a:lnTo>
                    <a:pt x="1429" y="2585"/>
                  </a:lnTo>
                  <a:lnTo>
                    <a:pt x="9286" y="2116"/>
                  </a:lnTo>
                  <a:lnTo>
                    <a:pt x="1786" y="1717"/>
                  </a:lnTo>
                  <a:lnTo>
                    <a:pt x="9643" y="1318"/>
                  </a:lnTo>
                  <a:lnTo>
                    <a:pt x="1786" y="896"/>
                  </a:lnTo>
                  <a:lnTo>
                    <a:pt x="10000" y="426"/>
                  </a:lnTo>
                  <a:lnTo>
                    <a:pt x="1488" y="0"/>
                  </a:ln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" name="TextBox 52"/>
          <p:cNvSpPr txBox="1">
            <a:spLocks noChangeArrowheads="1"/>
          </p:cNvSpPr>
          <p:nvPr/>
        </p:nvSpPr>
        <p:spPr bwMode="auto">
          <a:xfrm>
            <a:off x="698500" y="4224338"/>
            <a:ext cx="7556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>
                <a:latin typeface="Calibri" pitchFamily="34" charset="0"/>
              </a:rPr>
              <a:t>Eggs Sink</a:t>
            </a:r>
          </a:p>
        </p:txBody>
      </p:sp>
      <p:sp>
        <p:nvSpPr>
          <p:cNvPr id="44" name="TextBox 54"/>
          <p:cNvSpPr txBox="1">
            <a:spLocks noChangeArrowheads="1"/>
          </p:cNvSpPr>
          <p:nvPr/>
        </p:nvSpPr>
        <p:spPr bwMode="auto">
          <a:xfrm>
            <a:off x="2270125" y="4629150"/>
            <a:ext cx="6110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>
                <a:latin typeface="Calibri" pitchFamily="34" charset="0"/>
              </a:rPr>
              <a:t>Larvae</a:t>
            </a:r>
          </a:p>
          <a:p>
            <a:r>
              <a:rPr lang="en-US" sz="1200" dirty="0">
                <a:latin typeface="Calibri" pitchFamily="34" charset="0"/>
              </a:rPr>
              <a:t>Hatch</a:t>
            </a:r>
          </a:p>
          <a:p>
            <a:r>
              <a:rPr lang="en-US" sz="1200" dirty="0">
                <a:latin typeface="Calibri" pitchFamily="34" charset="0"/>
              </a:rPr>
              <a:t>f(time)</a:t>
            </a:r>
          </a:p>
          <a:p>
            <a:endParaRPr lang="en-US" sz="1200" dirty="0">
              <a:latin typeface="Calibri" pitchFamily="34" charset="0"/>
            </a:endParaRPr>
          </a:p>
        </p:txBody>
      </p:sp>
      <p:sp>
        <p:nvSpPr>
          <p:cNvPr id="45" name="Rectangle 56"/>
          <p:cNvSpPr>
            <a:spLocks noChangeArrowheads="1"/>
          </p:cNvSpPr>
          <p:nvPr/>
        </p:nvSpPr>
        <p:spPr bwMode="auto">
          <a:xfrm>
            <a:off x="5847564" y="2286000"/>
            <a:ext cx="758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35mm SL</a:t>
            </a:r>
          </a:p>
        </p:txBody>
      </p:sp>
      <p:sp>
        <p:nvSpPr>
          <p:cNvPr id="46" name="TextBox 57"/>
          <p:cNvSpPr txBox="1">
            <a:spLocks noChangeArrowheads="1"/>
          </p:cNvSpPr>
          <p:nvPr/>
        </p:nvSpPr>
        <p:spPr bwMode="auto">
          <a:xfrm>
            <a:off x="3462338" y="5748338"/>
            <a:ext cx="11525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>
                <a:latin typeface="Calibri" pitchFamily="34" charset="0"/>
              </a:rPr>
              <a:t>t</a:t>
            </a:r>
            <a:r>
              <a:rPr lang="en-US" sz="1200" baseline="-25000">
                <a:latin typeface="Calibri" pitchFamily="34" charset="0"/>
              </a:rPr>
              <a:t>0</a:t>
            </a:r>
            <a:r>
              <a:rPr lang="en-US" sz="1200">
                <a:latin typeface="Calibri" pitchFamily="34" charset="0"/>
              </a:rPr>
              <a:t> + 4 weeks</a:t>
            </a:r>
          </a:p>
        </p:txBody>
      </p:sp>
      <p:sp>
        <p:nvSpPr>
          <p:cNvPr id="47" name="TextBox 58"/>
          <p:cNvSpPr txBox="1">
            <a:spLocks noChangeArrowheads="1"/>
          </p:cNvSpPr>
          <p:nvPr/>
        </p:nvSpPr>
        <p:spPr bwMode="auto">
          <a:xfrm>
            <a:off x="3624263" y="4402138"/>
            <a:ext cx="8705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>
                <a:latin typeface="Calibri" pitchFamily="34" charset="0"/>
              </a:rPr>
              <a:t>1</a:t>
            </a:r>
            <a:r>
              <a:rPr lang="en-US" sz="1200" baseline="30000" dirty="0">
                <a:latin typeface="Calibri" pitchFamily="34" charset="0"/>
              </a:rPr>
              <a:t>st</a:t>
            </a:r>
            <a:r>
              <a:rPr lang="en-US" sz="1200" dirty="0">
                <a:latin typeface="Calibri" pitchFamily="34" charset="0"/>
              </a:rPr>
              <a:t> feeding </a:t>
            </a:r>
          </a:p>
          <a:p>
            <a:r>
              <a:rPr lang="en-US" sz="1200" dirty="0">
                <a:latin typeface="Calibri" pitchFamily="34" charset="0"/>
              </a:rPr>
              <a:t>f(time)</a:t>
            </a:r>
          </a:p>
          <a:p>
            <a:endParaRPr lang="en-US" sz="1200" dirty="0">
              <a:latin typeface="Calibri" pitchFamily="34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1194985" y="3874576"/>
            <a:ext cx="784225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/>
              <a:t>EGGS</a:t>
            </a:r>
          </a:p>
        </p:txBody>
      </p:sp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70416" r="50833" b="17833"/>
          <a:stretch>
            <a:fillRect/>
          </a:stretch>
        </p:blipFill>
        <p:spPr bwMode="auto">
          <a:xfrm>
            <a:off x="6178550" y="2519694"/>
            <a:ext cx="16287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61"/>
          <p:cNvSpPr txBox="1">
            <a:spLocks noChangeArrowheads="1"/>
          </p:cNvSpPr>
          <p:nvPr/>
        </p:nvSpPr>
        <p:spPr bwMode="auto">
          <a:xfrm>
            <a:off x="8190244" y="3417137"/>
            <a:ext cx="9854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>
                <a:latin typeface="Calibri" pitchFamily="34" charset="0"/>
              </a:rPr>
              <a:t>Nursery area</a:t>
            </a:r>
          </a:p>
        </p:txBody>
      </p:sp>
      <p:sp>
        <p:nvSpPr>
          <p:cNvPr id="51" name="TextBox 62"/>
          <p:cNvSpPr txBox="1">
            <a:spLocks noChangeArrowheads="1"/>
          </p:cNvSpPr>
          <p:nvPr/>
        </p:nvSpPr>
        <p:spPr bwMode="auto">
          <a:xfrm>
            <a:off x="2357438" y="5445125"/>
            <a:ext cx="4683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800">
                <a:latin typeface="Calibri" pitchFamily="34" charset="0"/>
              </a:rPr>
              <a:t>f(time)</a:t>
            </a:r>
          </a:p>
        </p:txBody>
      </p:sp>
      <p:sp>
        <p:nvSpPr>
          <p:cNvPr id="52" name="TextBox 63"/>
          <p:cNvSpPr txBox="1">
            <a:spLocks noChangeArrowheads="1"/>
          </p:cNvSpPr>
          <p:nvPr/>
        </p:nvSpPr>
        <p:spPr bwMode="auto">
          <a:xfrm>
            <a:off x="3705225" y="5473700"/>
            <a:ext cx="4683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800">
                <a:latin typeface="Calibri" pitchFamily="34" charset="0"/>
              </a:rPr>
              <a:t>f(time)</a:t>
            </a:r>
          </a:p>
        </p:txBody>
      </p:sp>
      <p:sp>
        <p:nvSpPr>
          <p:cNvPr id="53" name="TextBox 64"/>
          <p:cNvSpPr txBox="1">
            <a:spLocks noChangeArrowheads="1"/>
          </p:cNvSpPr>
          <p:nvPr/>
        </p:nvSpPr>
        <p:spPr bwMode="auto">
          <a:xfrm>
            <a:off x="5467350" y="5486400"/>
            <a:ext cx="542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800">
                <a:latin typeface="Calibri" pitchFamily="34" charset="0"/>
              </a:rPr>
              <a:t>f(length)</a:t>
            </a:r>
          </a:p>
        </p:txBody>
      </p:sp>
      <p:sp>
        <p:nvSpPr>
          <p:cNvPr id="54" name="TextBox 65"/>
          <p:cNvSpPr txBox="1">
            <a:spLocks noChangeArrowheads="1"/>
          </p:cNvSpPr>
          <p:nvPr/>
        </p:nvSpPr>
        <p:spPr bwMode="auto">
          <a:xfrm>
            <a:off x="4546600" y="5445125"/>
            <a:ext cx="7191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800">
                <a:latin typeface="Calibri" pitchFamily="34" charset="0"/>
              </a:rPr>
              <a:t>f(length,age)</a:t>
            </a:r>
          </a:p>
        </p:txBody>
      </p:sp>
      <p:cxnSp>
        <p:nvCxnSpPr>
          <p:cNvPr id="55" name="Straight Arrow Connector 54"/>
          <p:cNvCxnSpPr>
            <a:stCxn id="20" idx="6"/>
            <a:endCxn id="21" idx="2"/>
          </p:cNvCxnSpPr>
          <p:nvPr/>
        </p:nvCxnSpPr>
        <p:spPr>
          <a:xfrm flipV="1">
            <a:off x="2192339" y="4508500"/>
            <a:ext cx="483392" cy="25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lowchart: Decision 55"/>
          <p:cNvSpPr/>
          <p:nvPr/>
        </p:nvSpPr>
        <p:spPr>
          <a:xfrm>
            <a:off x="2384425" y="4479925"/>
            <a:ext cx="207963" cy="92075"/>
          </a:xfrm>
          <a:prstGeom prst="flowChartDecis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7" name="Straight Arrow Connector 56"/>
          <p:cNvCxnSpPr>
            <a:endCxn id="22" idx="3"/>
          </p:cNvCxnSpPr>
          <p:nvPr/>
        </p:nvCxnSpPr>
        <p:spPr>
          <a:xfrm flipV="1">
            <a:off x="3571875" y="4270142"/>
            <a:ext cx="500106" cy="20819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lowchart: Decision 57"/>
          <p:cNvSpPr/>
          <p:nvPr/>
        </p:nvSpPr>
        <p:spPr>
          <a:xfrm>
            <a:off x="3683000" y="4330700"/>
            <a:ext cx="207963" cy="92075"/>
          </a:xfrm>
          <a:prstGeom prst="flowChartDecis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9" name="Straight Arrow Connector 58"/>
          <p:cNvCxnSpPr/>
          <p:nvPr/>
        </p:nvCxnSpPr>
        <p:spPr>
          <a:xfrm flipV="1">
            <a:off x="5205413" y="3022600"/>
            <a:ext cx="454025" cy="2079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lowchart: Decision 59"/>
          <p:cNvSpPr/>
          <p:nvPr/>
        </p:nvSpPr>
        <p:spPr>
          <a:xfrm>
            <a:off x="5351463" y="3094038"/>
            <a:ext cx="207962" cy="92075"/>
          </a:xfrm>
          <a:prstGeom prst="flowChartDecis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1" name="Straight Arrow Connector 60"/>
          <p:cNvCxnSpPr>
            <a:endCxn id="18" idx="2"/>
          </p:cNvCxnSpPr>
          <p:nvPr/>
        </p:nvCxnSpPr>
        <p:spPr>
          <a:xfrm>
            <a:off x="6770688" y="2989263"/>
            <a:ext cx="1154112" cy="968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lowchart: Decision 61"/>
          <p:cNvSpPr/>
          <p:nvPr/>
        </p:nvSpPr>
        <p:spPr>
          <a:xfrm>
            <a:off x="7192963" y="2992438"/>
            <a:ext cx="209550" cy="92075"/>
          </a:xfrm>
          <a:prstGeom prst="flowChartDecis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3" name="Flowchart: Decision 62"/>
          <p:cNvSpPr/>
          <p:nvPr/>
        </p:nvSpPr>
        <p:spPr>
          <a:xfrm>
            <a:off x="257175" y="1504950"/>
            <a:ext cx="425450" cy="254000"/>
          </a:xfrm>
          <a:prstGeom prst="flowChartDecisi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4" name="TextBox 79"/>
          <p:cNvSpPr txBox="1">
            <a:spLocks noChangeArrowheads="1"/>
          </p:cNvSpPr>
          <p:nvPr/>
        </p:nvSpPr>
        <p:spPr bwMode="auto">
          <a:xfrm>
            <a:off x="688975" y="1489075"/>
            <a:ext cx="24018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>
                <a:latin typeface="Calibri" pitchFamily="34" charset="0"/>
              </a:rPr>
              <a:t>=  Indicates  ‘switch’  to next ‘Stage’</a:t>
            </a:r>
          </a:p>
        </p:txBody>
      </p:sp>
      <p:sp>
        <p:nvSpPr>
          <p:cNvPr id="65" name="Oval 64"/>
          <p:cNvSpPr/>
          <p:nvPr/>
        </p:nvSpPr>
        <p:spPr>
          <a:xfrm>
            <a:off x="258763" y="1135063"/>
            <a:ext cx="412750" cy="236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dirty="0"/>
          </a:p>
        </p:txBody>
      </p:sp>
      <p:sp>
        <p:nvSpPr>
          <p:cNvPr id="66" name="Rectangle 81"/>
          <p:cNvSpPr>
            <a:spLocks noChangeArrowheads="1"/>
          </p:cNvSpPr>
          <p:nvPr/>
        </p:nvSpPr>
        <p:spPr bwMode="auto">
          <a:xfrm>
            <a:off x="698500" y="1103313"/>
            <a:ext cx="13128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pitchFamily="34" charset="0"/>
              </a:rPr>
              <a:t>= Modeled ‘Stage’</a:t>
            </a:r>
          </a:p>
        </p:txBody>
      </p:sp>
      <p:sp>
        <p:nvSpPr>
          <p:cNvPr id="67" name="Rectangle 82"/>
          <p:cNvSpPr>
            <a:spLocks noChangeArrowheads="1"/>
          </p:cNvSpPr>
          <p:nvPr/>
        </p:nvSpPr>
        <p:spPr bwMode="auto">
          <a:xfrm>
            <a:off x="5454650" y="3105150"/>
            <a:ext cx="3683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f(SL)</a:t>
            </a:r>
          </a:p>
        </p:txBody>
      </p:sp>
      <p:pic>
        <p:nvPicPr>
          <p:cNvPr id="6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33333" r="9167" b="30667"/>
          <a:stretch>
            <a:fillRect/>
          </a:stretch>
        </p:blipFill>
        <p:spPr bwMode="auto">
          <a:xfrm>
            <a:off x="1992312" y="3630440"/>
            <a:ext cx="365125" cy="34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Oval 68"/>
          <p:cNvSpPr/>
          <p:nvPr/>
        </p:nvSpPr>
        <p:spPr>
          <a:xfrm>
            <a:off x="5672138" y="2786062"/>
            <a:ext cx="1222737" cy="4905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/>
              <a:t>EPI-PELAGIC JUVENILES</a:t>
            </a:r>
          </a:p>
        </p:txBody>
      </p:sp>
      <p:sp>
        <p:nvSpPr>
          <p:cNvPr id="70" name="Rectangle 85"/>
          <p:cNvSpPr>
            <a:spLocks noChangeArrowheads="1"/>
          </p:cNvSpPr>
          <p:nvPr/>
        </p:nvSpPr>
        <p:spPr bwMode="auto">
          <a:xfrm>
            <a:off x="7158038" y="3079750"/>
            <a:ext cx="4683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f(time)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19400" y="841703"/>
            <a:ext cx="34829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Preliminary conceptual model (not final)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939599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6" descr="Chickl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67401"/>
            <a:ext cx="9144000" cy="100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5853113"/>
            <a:ext cx="9144000" cy="1023937"/>
          </a:xfrm>
          <a:prstGeom prst="rect">
            <a:avLst/>
          </a:prstGeom>
          <a:gradFill rotWithShape="1">
            <a:gsLst>
              <a:gs pos="0">
                <a:srgbClr val="2FC6E9">
                  <a:gamma/>
                  <a:shade val="76471"/>
                  <a:invGamma/>
                </a:srgbClr>
              </a:gs>
              <a:gs pos="50000">
                <a:srgbClr val="2FC6E9">
                  <a:alpha val="0"/>
                </a:srgbClr>
              </a:gs>
              <a:gs pos="100000">
                <a:srgbClr val="2FC6E9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000"/>
          </a:p>
        </p:txBody>
      </p:sp>
      <p:sp>
        <p:nvSpPr>
          <p:cNvPr id="6" name="TextBox 5"/>
          <p:cNvSpPr txBox="1"/>
          <p:nvPr/>
        </p:nvSpPr>
        <p:spPr>
          <a:xfrm>
            <a:off x="8221953" y="6642556"/>
            <a:ext cx="9220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28A8A5"/>
                </a:solidFill>
              </a:rPr>
              <a:t>NOAA Fisheries</a:t>
            </a:r>
            <a:endParaRPr lang="en-US" sz="800" dirty="0">
              <a:solidFill>
                <a:srgbClr val="28A8A5"/>
              </a:solidFill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4" cstate="print"/>
          <a:srcRect l="911" t="1316" b="1281"/>
          <a:stretch/>
        </p:blipFill>
        <p:spPr bwMode="auto">
          <a:xfrm>
            <a:off x="0" y="-1"/>
            <a:ext cx="9144000" cy="69444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957399" y="38100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bg1">
                    <a:lumMod val="40000"/>
                    <a:lumOff val="60000"/>
                  </a:schemeClr>
                </a:solidFill>
              </a:rPr>
              <a:t>Gulf of Alaska</a:t>
            </a:r>
            <a:endParaRPr lang="en-US" sz="1400" i="1" dirty="0">
              <a:solidFill>
                <a:schemeClr val="bg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55935" y="4646270"/>
            <a:ext cx="175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Broad shelf</a:t>
            </a:r>
          </a:p>
          <a:p>
            <a:r>
              <a:rPr lang="en-US" sz="1600" dirty="0" smtClean="0">
                <a:solidFill>
                  <a:schemeClr val="bg2"/>
                </a:solidFill>
              </a:rPr>
              <a:t>High </a:t>
            </a:r>
            <a:r>
              <a:rPr lang="en-US" sz="1600" dirty="0" err="1" smtClean="0">
                <a:solidFill>
                  <a:schemeClr val="bg2"/>
                </a:solidFill>
              </a:rPr>
              <a:t>demersal</a:t>
            </a:r>
            <a:r>
              <a:rPr lang="en-US" sz="1600" dirty="0" smtClean="0">
                <a:solidFill>
                  <a:schemeClr val="bg2"/>
                </a:solidFill>
              </a:rPr>
              <a:t> biomass</a:t>
            </a:r>
          </a:p>
          <a:p>
            <a:r>
              <a:rPr lang="en-US" sz="1600" dirty="0" smtClean="0">
                <a:solidFill>
                  <a:schemeClr val="bg2"/>
                </a:solidFill>
              </a:rPr>
              <a:t>Low species diversity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62600" y="4646270"/>
            <a:ext cx="1828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Narrow shelf</a:t>
            </a:r>
          </a:p>
          <a:p>
            <a:r>
              <a:rPr lang="en-US" sz="1600" dirty="0" smtClean="0">
                <a:solidFill>
                  <a:schemeClr val="bg2"/>
                </a:solidFill>
              </a:rPr>
              <a:t>Lower biomass</a:t>
            </a:r>
          </a:p>
          <a:p>
            <a:r>
              <a:rPr lang="en-US" sz="1600" dirty="0" smtClean="0">
                <a:solidFill>
                  <a:schemeClr val="bg2"/>
                </a:solidFill>
              </a:rPr>
              <a:t>High species diversity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1750" y="4797224"/>
            <a:ext cx="533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vs.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Title 10"/>
          <p:cNvSpPr txBox="1">
            <a:spLocks/>
          </p:cNvSpPr>
          <p:nvPr/>
        </p:nvSpPr>
        <p:spPr>
          <a:xfrm>
            <a:off x="228600" y="152400"/>
            <a:ext cx="4617915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>
                <a:solidFill>
                  <a:schemeClr val="bg2"/>
                </a:solidFill>
              </a:rPr>
              <a:t>Geographic Scope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6600" y="4267200"/>
            <a:ext cx="3048000" cy="379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>
                <a:solidFill>
                  <a:schemeClr val="bg2"/>
                </a:solidFill>
              </a:rPr>
              <a:t>Regional comparisons</a:t>
            </a:r>
            <a:endParaRPr lang="en-US" u="sng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6" descr="Chickl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67401"/>
            <a:ext cx="9144000" cy="100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5853113"/>
            <a:ext cx="9144000" cy="1023937"/>
          </a:xfrm>
          <a:prstGeom prst="rect">
            <a:avLst/>
          </a:prstGeom>
          <a:gradFill rotWithShape="1">
            <a:gsLst>
              <a:gs pos="0">
                <a:srgbClr val="2FC6E9">
                  <a:gamma/>
                  <a:shade val="76471"/>
                  <a:invGamma/>
                </a:srgbClr>
              </a:gs>
              <a:gs pos="50000">
                <a:srgbClr val="2FC6E9">
                  <a:alpha val="0"/>
                </a:srgbClr>
              </a:gs>
              <a:gs pos="100000">
                <a:srgbClr val="2FC6E9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000"/>
          </a:p>
        </p:txBody>
      </p:sp>
      <p:sp>
        <p:nvSpPr>
          <p:cNvPr id="6" name="TextBox 5"/>
          <p:cNvSpPr txBox="1"/>
          <p:nvPr/>
        </p:nvSpPr>
        <p:spPr>
          <a:xfrm>
            <a:off x="8221953" y="6642556"/>
            <a:ext cx="9220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28A8A5"/>
                </a:solidFill>
              </a:rPr>
              <a:t>NOAA Fisheries</a:t>
            </a:r>
            <a:endParaRPr lang="en-US" sz="800" dirty="0">
              <a:solidFill>
                <a:srgbClr val="28A8A5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685800" y="76200"/>
            <a:ext cx="7772400" cy="1089025"/>
          </a:xfrm>
        </p:spPr>
        <p:txBody>
          <a:bodyPr/>
          <a:lstStyle/>
          <a:p>
            <a:r>
              <a:rPr lang="en-US" dirty="0" smtClean="0"/>
              <a:t>Interactions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533400" y="1143000"/>
            <a:ext cx="8229600" cy="1752600"/>
          </a:xfrm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en-US" sz="2800" dirty="0" smtClean="0"/>
              <a:t> Interactions between species vary with life stage, season and location.</a:t>
            </a:r>
          </a:p>
          <a:p>
            <a:pPr algn="just">
              <a:buFont typeface="Arial" pitchFamily="34" charset="0"/>
              <a:buChar char="•"/>
            </a:pPr>
            <a:r>
              <a:rPr lang="en-US" sz="2800" dirty="0" smtClean="0"/>
              <a:t> Competition and predation are</a:t>
            </a:r>
          </a:p>
          <a:p>
            <a:pPr algn="just"/>
            <a:r>
              <a:rPr lang="en-US" sz="2800" dirty="0" smtClean="0"/>
              <a:t> influenced by</a:t>
            </a:r>
          </a:p>
          <a:p>
            <a:pPr marL="688975" lvl="1" indent="-231775" algn="just">
              <a:buFont typeface="Arial" pitchFamily="34" charset="0"/>
              <a:buChar char="•"/>
            </a:pPr>
            <a:r>
              <a:rPr lang="en-US" sz="2400" dirty="0" smtClean="0"/>
              <a:t>abundance, distribution and species  composition of predators and prey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habitat requirements</a:t>
            </a:r>
            <a:endParaRPr lang="en-US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33800"/>
            <a:ext cx="2971800" cy="22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09236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6" descr="Chickl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67401"/>
            <a:ext cx="9144000" cy="100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5853113"/>
            <a:ext cx="9144000" cy="1023937"/>
          </a:xfrm>
          <a:prstGeom prst="rect">
            <a:avLst/>
          </a:prstGeom>
          <a:gradFill rotWithShape="1">
            <a:gsLst>
              <a:gs pos="0">
                <a:srgbClr val="2FC6E9">
                  <a:gamma/>
                  <a:shade val="76471"/>
                  <a:invGamma/>
                </a:srgbClr>
              </a:gs>
              <a:gs pos="50000">
                <a:srgbClr val="2FC6E9">
                  <a:alpha val="0"/>
                </a:srgbClr>
              </a:gs>
              <a:gs pos="100000">
                <a:srgbClr val="2FC6E9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000"/>
          </a:p>
        </p:txBody>
      </p:sp>
      <p:sp>
        <p:nvSpPr>
          <p:cNvPr id="6" name="TextBox 5"/>
          <p:cNvSpPr txBox="1"/>
          <p:nvPr/>
        </p:nvSpPr>
        <p:spPr>
          <a:xfrm>
            <a:off x="8221953" y="6642556"/>
            <a:ext cx="9220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28A8A5"/>
                </a:solidFill>
              </a:rPr>
              <a:t>NOAA Fisheries</a:t>
            </a:r>
            <a:endParaRPr lang="en-US" sz="800" dirty="0">
              <a:solidFill>
                <a:srgbClr val="28A8A5"/>
              </a:solidFill>
            </a:endParaRPr>
          </a:p>
        </p:txBody>
      </p:sp>
      <p:sp>
        <p:nvSpPr>
          <p:cNvPr id="8" name="Title 10"/>
          <p:cNvSpPr txBox="1">
            <a:spLocks/>
          </p:cNvSpPr>
          <p:nvPr/>
        </p:nvSpPr>
        <p:spPr>
          <a:xfrm>
            <a:off x="685800" y="304800"/>
            <a:ext cx="7772400" cy="147002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dirty="0" smtClean="0"/>
              <a:t>Research components</a:t>
            </a:r>
            <a:endParaRPr lang="en-US" dirty="0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10742"/>
            <a:ext cx="2319337" cy="1752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469" y="3408387"/>
            <a:ext cx="1931195" cy="1190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650" y="4724399"/>
            <a:ext cx="4419600" cy="126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528" y="5029200"/>
            <a:ext cx="2537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Lower trophic level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506867" y="1143000"/>
            <a:ext cx="2393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Middle </a:t>
            </a:r>
            <a:r>
              <a:rPr lang="en-US" b="1" dirty="0"/>
              <a:t>trophic level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168376" y="1114287"/>
            <a:ext cx="236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Upper </a:t>
            </a:r>
            <a:r>
              <a:rPr lang="en-US" b="1" dirty="0"/>
              <a:t>trophic level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796528" y="548649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Modeling</a:t>
            </a:r>
            <a:endParaRPr lang="en-US" b="1" dirty="0"/>
          </a:p>
        </p:txBody>
      </p:sp>
      <p:pic>
        <p:nvPicPr>
          <p:cNvPr id="6146" name="Picture 2" descr="C:\Users\Danielle.Dickson\Documents\Gulf of Alaska IERP\Photos from Jason Waite\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1"/>
          <a:stretch/>
        </p:blipFill>
        <p:spPr bwMode="auto">
          <a:xfrm>
            <a:off x="336190" y="2169452"/>
            <a:ext cx="2694225" cy="247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1"/>
          <a:stretch/>
        </p:blipFill>
        <p:spPr bwMode="auto">
          <a:xfrm>
            <a:off x="1882128" y="1283104"/>
            <a:ext cx="1600200" cy="1378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Danielle.Dickson\Documents\Gulf of Alaska IERP\Photos from Jason Waite\8 YOY pollock!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9" t="24729" r="31026" b="32948"/>
          <a:stretch/>
        </p:blipFill>
        <p:spPr bwMode="auto">
          <a:xfrm>
            <a:off x="6096000" y="1600200"/>
            <a:ext cx="270899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\\AOOS-NPRB-MAIL\das_drives\D0003\org.nprb\Photo Contest\2011\Photos\Wieland_#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7" t="40301" r="21624" b="26249"/>
          <a:stretch/>
        </p:blipFill>
        <p:spPr bwMode="auto">
          <a:xfrm>
            <a:off x="7093544" y="3817531"/>
            <a:ext cx="1440856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804374231_f129b14b6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012" y="3659711"/>
            <a:ext cx="1063018" cy="58512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0364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6" descr="Chicklo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867401"/>
            <a:ext cx="9144000" cy="100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0" y="5853113"/>
            <a:ext cx="9144000" cy="1023937"/>
          </a:xfrm>
          <a:prstGeom prst="rect">
            <a:avLst/>
          </a:prstGeom>
          <a:gradFill rotWithShape="1">
            <a:gsLst>
              <a:gs pos="0">
                <a:srgbClr val="2FC6E9">
                  <a:gamma/>
                  <a:shade val="76471"/>
                  <a:invGamma/>
                </a:srgbClr>
              </a:gs>
              <a:gs pos="50000">
                <a:srgbClr val="2FC6E9">
                  <a:alpha val="0"/>
                </a:srgbClr>
              </a:gs>
              <a:gs pos="100000">
                <a:srgbClr val="2FC6E9">
                  <a:gamma/>
                  <a:shade val="76471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sz="1000"/>
          </a:p>
        </p:txBody>
      </p:sp>
      <p:sp>
        <p:nvSpPr>
          <p:cNvPr id="6" name="TextBox 5"/>
          <p:cNvSpPr txBox="1"/>
          <p:nvPr/>
        </p:nvSpPr>
        <p:spPr>
          <a:xfrm>
            <a:off x="8221953" y="6642556"/>
            <a:ext cx="9220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28A8A5"/>
                </a:solidFill>
              </a:rPr>
              <a:t>NOAA Fisheries</a:t>
            </a:r>
            <a:endParaRPr lang="en-US" sz="800" dirty="0">
              <a:solidFill>
                <a:srgbClr val="28A8A5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685800" y="-76200"/>
            <a:ext cx="7772400" cy="1470025"/>
          </a:xfrm>
        </p:spPr>
        <p:txBody>
          <a:bodyPr/>
          <a:lstStyle/>
          <a:p>
            <a:r>
              <a:rPr lang="en-US" dirty="0" smtClean="0"/>
              <a:t>Modeling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09600" y="1219200"/>
            <a:ext cx="7696200" cy="1219200"/>
          </a:xfrm>
        </p:spPr>
        <p:txBody>
          <a:bodyPr/>
          <a:lstStyle/>
          <a:p>
            <a:pPr algn="just">
              <a:buFont typeface="Arial" pitchFamily="34" charset="0"/>
              <a:buChar char="•"/>
            </a:pPr>
            <a:r>
              <a:rPr lang="en-US" dirty="0" smtClean="0"/>
              <a:t> Pattern analysis – historic data</a:t>
            </a:r>
          </a:p>
          <a:p>
            <a:pPr algn="just">
              <a:buFont typeface="Arial" pitchFamily="34" charset="0"/>
              <a:buChar char="•"/>
            </a:pPr>
            <a:r>
              <a:rPr lang="en-US" dirty="0" smtClean="0"/>
              <a:t> Ocean circulation (ROMS)</a:t>
            </a:r>
          </a:p>
          <a:p>
            <a:pPr algn="just">
              <a:buFont typeface="Arial" pitchFamily="34" charset="0"/>
              <a:buChar char="•"/>
            </a:pPr>
            <a:r>
              <a:rPr lang="en-US" dirty="0" smtClean="0"/>
              <a:t> Nutrient-Phytoplankton-Zooplankton</a:t>
            </a:r>
          </a:p>
          <a:p>
            <a:pPr algn="just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Individual-Based Models (IBM)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dirty="0" smtClean="0"/>
              <a:t> Transport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Growth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Mortality</a:t>
            </a:r>
          </a:p>
          <a:p>
            <a:pPr algn="just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Multi-species models</a:t>
            </a:r>
          </a:p>
          <a:p>
            <a:pPr algn="just"/>
            <a:endParaRPr lang="en-US" sz="2400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4"/>
          <a:stretch/>
        </p:blipFill>
        <p:spPr bwMode="auto">
          <a:xfrm>
            <a:off x="5105400" y="3886199"/>
            <a:ext cx="2151775" cy="1447801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989" y="3771918"/>
            <a:ext cx="1863211" cy="531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00702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92D1705D50254F958C8AD60F22D975" ma:contentTypeVersion="2" ma:contentTypeDescription="Create a new document." ma:contentTypeScope="" ma:versionID="f6dc497619ce7db8469f8c74ca478b5a">
  <xsd:schema xmlns:xsd="http://www.w3.org/2001/XMLSchema" xmlns:p="http://schemas.microsoft.com/office/2006/metadata/properties" xmlns:ns2="c3e4d190-851c-4f5c-9b66-624b74705ea2" targetNamespace="http://schemas.microsoft.com/office/2006/metadata/properties" ma:root="true" ma:fieldsID="4566c57ba8757882401a89c6db1bf927" ns2:_="">
    <xsd:import namespace="c3e4d190-851c-4f5c-9b66-624b74705ea2"/>
    <xsd:element name="properties">
      <xsd:complexType>
        <xsd:sequence>
          <xsd:element name="documentManagement">
            <xsd:complexType>
              <xsd:all>
                <xsd:element ref="ns2:Component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c3e4d190-851c-4f5c-9b66-624b74705ea2" elementFormDefault="qualified">
    <xsd:import namespace="http://schemas.microsoft.com/office/2006/documentManagement/types"/>
    <xsd:element name="Component" ma:index="8" nillable="true" ma:displayName="Component" ma:internalName="Component">
      <xsd:simpleType>
        <xsd:restriction base="dms:Text">
          <xsd:maxLength value="50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Component xmlns="c3e4d190-851c-4f5c-9b66-624b74705ea2">All</Component>
  </documentManagement>
</p:properties>
</file>

<file path=customXml/itemProps1.xml><?xml version="1.0" encoding="utf-8"?>
<ds:datastoreItem xmlns:ds="http://schemas.openxmlformats.org/officeDocument/2006/customXml" ds:itemID="{84857A59-793C-4F38-8F3B-4179598F8D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e4d190-851c-4f5c-9b66-624b74705ea2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0CD67F62-5592-4903-91EC-2078A0ADBD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5A36C4-692D-4D13-BFFD-C5FBFFC037F4}">
  <ds:schemaRefs>
    <ds:schemaRef ds:uri="http://purl.org/dc/terms/"/>
    <ds:schemaRef ds:uri="http://www.w3.org/XML/1998/namespace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c3e4d190-851c-4f5c-9b66-624b74705ea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2368</TotalTime>
  <Words>493</Words>
  <Application>Microsoft Office PowerPoint</Application>
  <PresentationFormat>On-screen Show (4:3)</PresentationFormat>
  <Paragraphs>170</Paragraphs>
  <Slides>20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Mountain Top</vt:lpstr>
      <vt:lpstr>Gulf of Alaska Integrated Ecosystem Research Program</vt:lpstr>
      <vt:lpstr>PowerPoint Presentation</vt:lpstr>
      <vt:lpstr>The Gauntlet</vt:lpstr>
      <vt:lpstr>PowerPoint Presentation</vt:lpstr>
      <vt:lpstr>PowerPoint Presentation</vt:lpstr>
      <vt:lpstr>PowerPoint Presentation</vt:lpstr>
      <vt:lpstr>Interactions</vt:lpstr>
      <vt:lpstr>PowerPoint Presentation</vt:lpstr>
      <vt:lpstr>Modeling</vt:lpstr>
      <vt:lpstr>Retrospective Analysis</vt:lpstr>
      <vt:lpstr>Data Management</vt:lpstr>
      <vt:lpstr>PowerPoint Presentation</vt:lpstr>
      <vt:lpstr>PowerPoint Presentation</vt:lpstr>
      <vt:lpstr>Gulf of Alaska Project  study sites near  EVOS LTM sites</vt:lpstr>
      <vt:lpstr>PowerPoint Presentation</vt:lpstr>
      <vt:lpstr>PowerPoint Presentation</vt:lpstr>
      <vt:lpstr>Sampling Logistics</vt:lpstr>
      <vt:lpstr>PowerPoint Presentation</vt:lpstr>
      <vt:lpstr>Ideas for collaborations, leveraging of resources?</vt:lpstr>
      <vt:lpstr>PowerPoint Presentation</vt:lpstr>
    </vt:vector>
  </TitlesOfParts>
  <Company>NOAA Fisheries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for GOA-IERP powerpoint slides</dc:title>
  <dc:creator>Stacey Kalei Shotwell</dc:creator>
  <cp:lastModifiedBy>Danielle Dickson</cp:lastModifiedBy>
  <cp:revision>160</cp:revision>
  <dcterms:created xsi:type="dcterms:W3CDTF">2010-05-26T09:47:45Z</dcterms:created>
  <dcterms:modified xsi:type="dcterms:W3CDTF">2011-11-07T23:00:36Z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0x010100CC92D1705D50254F958C8AD60F22D975</vt:lpwstr>
  </property>
</Properties>
</file>